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7" r:id="rId4"/>
    <p:sldMasterId id="214748369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Nunito SemiBold"/>
      <p:regular r:id="rId30"/>
      <p:bold r:id="rId31"/>
      <p:italic r:id="rId32"/>
      <p:boldItalic r:id="rId33"/>
    </p:embeddedFont>
    <p:embeddedFont>
      <p:font typeface="Fira Sans Extra Condensed Medium"/>
      <p:regular r:id="rId34"/>
      <p:bold r:id="rId35"/>
      <p:italic r:id="rId36"/>
      <p:boldItalic r:id="rId37"/>
    </p:embeddedFont>
    <p:embeddedFont>
      <p:font typeface="Abel"/>
      <p:regular r:id="rId38"/>
    </p:embeddedFont>
    <p:embeddedFont>
      <p:font typeface="Open Sans SemiBold"/>
      <p:regular r:id="rId39"/>
      <p:bold r:id="rId40"/>
      <p:italic r:id="rId41"/>
      <p:boldItalic r:id="rId42"/>
    </p:embeddedFont>
    <p:embeddedFont>
      <p:font typeface="Open Sans Medium"/>
      <p:regular r:id="rId43"/>
      <p:bold r:id="rId44"/>
      <p:italic r:id="rId45"/>
      <p:boldItalic r:id="rId46"/>
    </p:embeddedFont>
    <p:embeddedFont>
      <p:font typeface="Open Sans Light"/>
      <p:regular r:id="rId47"/>
      <p:bold r:id="rId48"/>
      <p:italic r:id="rId49"/>
      <p:boldItalic r:id="rId50"/>
    </p:embeddedFont>
    <p:embeddedFont>
      <p:font typeface="Open Sans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SemiBold-bold.fntdata"/><Relationship Id="rId42" Type="http://schemas.openxmlformats.org/officeDocument/2006/relationships/font" Target="fonts/OpenSansSemiBold-boldItalic.fntdata"/><Relationship Id="rId41" Type="http://schemas.openxmlformats.org/officeDocument/2006/relationships/font" Target="fonts/OpenSansSemiBold-italic.fntdata"/><Relationship Id="rId44" Type="http://schemas.openxmlformats.org/officeDocument/2006/relationships/font" Target="fonts/OpenSansMedium-bold.fntdata"/><Relationship Id="rId43" Type="http://schemas.openxmlformats.org/officeDocument/2006/relationships/font" Target="fonts/OpenSansMedium-regular.fntdata"/><Relationship Id="rId46" Type="http://schemas.openxmlformats.org/officeDocument/2006/relationships/font" Target="fonts/OpenSansMedium-boldItalic.fntdata"/><Relationship Id="rId45" Type="http://schemas.openxmlformats.org/officeDocument/2006/relationships/font" Target="fonts/OpenSans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OpenSansLight-bold.fntdata"/><Relationship Id="rId47" Type="http://schemas.openxmlformats.org/officeDocument/2006/relationships/font" Target="fonts/OpenSansLight-regular.fntdata"/><Relationship Id="rId49" Type="http://schemas.openxmlformats.org/officeDocument/2006/relationships/font" Target="fonts/OpenSansLigh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unitoSemiBold-bold.fntdata"/><Relationship Id="rId30" Type="http://schemas.openxmlformats.org/officeDocument/2006/relationships/font" Target="fonts/NunitoSemiBold-regular.fntdata"/><Relationship Id="rId33" Type="http://schemas.openxmlformats.org/officeDocument/2006/relationships/font" Target="fonts/NunitoSemiBold-boldItalic.fntdata"/><Relationship Id="rId32" Type="http://schemas.openxmlformats.org/officeDocument/2006/relationships/font" Target="fonts/NunitoSemiBold-italic.fntdata"/><Relationship Id="rId35" Type="http://schemas.openxmlformats.org/officeDocument/2006/relationships/font" Target="fonts/FiraSansExtraCondensedMedium-bold.fntdata"/><Relationship Id="rId34" Type="http://schemas.openxmlformats.org/officeDocument/2006/relationships/font" Target="fonts/FiraSansExtraCondensedMedium-regular.fntdata"/><Relationship Id="rId37" Type="http://schemas.openxmlformats.org/officeDocument/2006/relationships/font" Target="fonts/FiraSansExtraCondensedMedium-boldItalic.fntdata"/><Relationship Id="rId36" Type="http://schemas.openxmlformats.org/officeDocument/2006/relationships/font" Target="fonts/FiraSansExtraCondensedMedium-italic.fntdata"/><Relationship Id="rId39" Type="http://schemas.openxmlformats.org/officeDocument/2006/relationships/font" Target="fonts/OpenSansSemiBold-regular.fntdata"/><Relationship Id="rId38" Type="http://schemas.openxmlformats.org/officeDocument/2006/relationships/font" Target="fonts/Abel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OpenSans-regular.fntdata"/><Relationship Id="rId50" Type="http://schemas.openxmlformats.org/officeDocument/2006/relationships/font" Target="fonts/OpenSansLight-boldItalic.fntdata"/><Relationship Id="rId53" Type="http://schemas.openxmlformats.org/officeDocument/2006/relationships/font" Target="fonts/OpenSans-italic.fntdata"/><Relationship Id="rId52" Type="http://schemas.openxmlformats.org/officeDocument/2006/relationships/font" Target="fonts/OpenSans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54" Type="http://schemas.openxmlformats.org/officeDocument/2006/relationships/font" Target="fonts/OpenSans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png>
</file>

<file path=ppt/media/image12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1fe8ffce8c_0_10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1fe8ffce8c_0_10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1fe8ffce8c_0_1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1fe8ffce8c_0_1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11fe8ffce8c_0_1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11fe8ffce8c_0_1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g11fe8ffce8c_0_3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5" name="Google Shape;1145;g11fe8ffce8c_0_3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11fe8ffce8c_0_2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" name="Google Shape;1152;g11fe8ffce8c_0_2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11fe8ffce8c_0_3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11fe8ffce8c_0_3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50">
                <a:solidFill>
                  <a:srgbClr val="1D1C1D"/>
                </a:solidFill>
                <a:highlight>
                  <a:srgbClr val="F8F8F8"/>
                </a:highlight>
              </a:rPr>
              <a:t>-&gt; Martin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1fe8ffce8c_0_3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1fe8ffce8c_0_3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Martin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11fe8ffce8c_0_3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11fe8ffce8c_0_3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Parcours &amp; pain points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Schéma filaire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Wireframe / Zoning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Prototype cliquable Adobe XD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JIRA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Enora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Problème peut être défi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g11fe8ffce8c_0_3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9" name="Google Shape;1279;g11fe8ffce8c_0_3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démo JIRA (backlog, sprint backlog, sprint courant)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Gitlab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Jenkins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Martin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g11fe8ffce8c_0_3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2" name="Google Shape;1332;g11fe8ffce8c_0_3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Martin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11fe8ffce8c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11fe8ffce8c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1fe8ffce8c_0_10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1fe8ffce8c_0_10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g11fe8ffce8c_1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4" name="Google Shape;1394;g11fe8ffce8c_1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11fe8ffce8c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Google Shape;1401;g11fe8ffce8c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g11fe8ffce8c_0_28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g11fe8ffce8c_0_28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11fe8ffce8c_0_2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11fe8ffce8c_0_2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1fe8ffce8c_0_10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1fe8ffce8c_0_10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1fe8ffce8c_0_10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1fe8ffce8c_0_1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1fe8ffce8c_0_10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1fe8ffce8c_0_10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1fe8ffce8c_0_10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1fe8ffce8c_0_10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1fe8ffce8c_0_1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1fe8ffce8c_0_1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1fe8ffce8c_0_1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1fe8ffce8c_0_1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1fe8ffce8c_0_1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11fe8ffce8c_0_1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3.png"/><Relationship Id="rId4" Type="http://schemas.openxmlformats.org/officeDocument/2006/relationships/image" Target="../media/image4.png"/><Relationship Id="rId5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 2">
  <p:cSld name="TITLE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4391781" y="482025"/>
            <a:ext cx="39612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5885921" y="200625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1408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200">
                <a:solidFill>
                  <a:srgbClr val="000000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56" name="Google Shape;5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80725" y="4294625"/>
            <a:ext cx="1454425" cy="62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4"/>
          <p:cNvPicPr preferRelativeResize="0"/>
          <p:nvPr/>
        </p:nvPicPr>
        <p:blipFill rotWithShape="1">
          <a:blip r:embed="rId3">
            <a:alphaModFix/>
          </a:blip>
          <a:srcRect b="0" l="5231" r="0" t="5846"/>
          <a:stretch/>
        </p:blipFill>
        <p:spPr>
          <a:xfrm>
            <a:off x="0" y="0"/>
            <a:ext cx="41382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0760" y="4294625"/>
            <a:ext cx="1454390" cy="62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4"/>
          <p:cNvPicPr preferRelativeResize="0"/>
          <p:nvPr/>
        </p:nvPicPr>
        <p:blipFill rotWithShape="1">
          <a:blip r:embed="rId5">
            <a:alphaModFix/>
          </a:blip>
          <a:srcRect b="26792" l="15023" r="0" t="2700"/>
          <a:stretch/>
        </p:blipFill>
        <p:spPr>
          <a:xfrm>
            <a:off x="0" y="-3450"/>
            <a:ext cx="4138225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/>
          <p:nvPr/>
        </p:nvSpPr>
        <p:spPr>
          <a:xfrm rot="10800000">
            <a:off x="2870791" y="125"/>
            <a:ext cx="1273500" cy="51504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5"/>
          <p:cNvGrpSpPr/>
          <p:nvPr/>
        </p:nvGrpSpPr>
        <p:grpSpPr>
          <a:xfrm>
            <a:off x="5970250" y="263551"/>
            <a:ext cx="3351902" cy="4696331"/>
            <a:chOff x="5913100" y="263551"/>
            <a:chExt cx="3351902" cy="4696331"/>
          </a:xfrm>
        </p:grpSpPr>
        <p:sp>
          <p:nvSpPr>
            <p:cNvPr id="63" name="Google Shape;63;p15"/>
            <p:cNvSpPr/>
            <p:nvPr/>
          </p:nvSpPr>
          <p:spPr>
            <a:xfrm rot="5400000">
              <a:off x="4779863" y="1396789"/>
              <a:ext cx="4694800" cy="2428325"/>
            </a:xfrm>
            <a:prstGeom prst="flowChartPreparation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7131402" y="265183"/>
              <a:ext cx="2133600" cy="4694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15"/>
          <p:cNvSpPr txBox="1"/>
          <p:nvPr>
            <p:ph type="ctrTitle"/>
          </p:nvPr>
        </p:nvSpPr>
        <p:spPr>
          <a:xfrm>
            <a:off x="2275389" y="4884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" type="subTitle"/>
          </p:nvPr>
        </p:nvSpPr>
        <p:spPr>
          <a:xfrm>
            <a:off x="2620689" y="90344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hasCustomPrompt="1" idx="2" type="title"/>
          </p:nvPr>
        </p:nvSpPr>
        <p:spPr>
          <a:xfrm>
            <a:off x="5455900" y="693225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None/>
              <a:defRPr sz="4800">
                <a:solidFill>
                  <a:srgbClr val="173A6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5"/>
          <p:cNvSpPr txBox="1"/>
          <p:nvPr>
            <p:ph idx="3" type="ctrTitle"/>
          </p:nvPr>
        </p:nvSpPr>
        <p:spPr>
          <a:xfrm>
            <a:off x="2275389" y="152785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4" type="subTitle"/>
          </p:nvPr>
        </p:nvSpPr>
        <p:spPr>
          <a:xfrm>
            <a:off x="2550489" y="194100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hasCustomPrompt="1" idx="5" type="title"/>
          </p:nvPr>
        </p:nvSpPr>
        <p:spPr>
          <a:xfrm>
            <a:off x="5455900" y="176595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None/>
              <a:defRPr sz="4800">
                <a:solidFill>
                  <a:srgbClr val="173A6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5"/>
          <p:cNvSpPr txBox="1"/>
          <p:nvPr>
            <p:ph idx="6" type="ctrTitle"/>
          </p:nvPr>
        </p:nvSpPr>
        <p:spPr>
          <a:xfrm>
            <a:off x="2275389" y="362610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hasCustomPrompt="1" idx="7" type="title"/>
          </p:nvPr>
        </p:nvSpPr>
        <p:spPr>
          <a:xfrm>
            <a:off x="5455900" y="278736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None/>
              <a:defRPr sz="4800">
                <a:solidFill>
                  <a:srgbClr val="173A6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5"/>
          <p:cNvSpPr txBox="1"/>
          <p:nvPr>
            <p:ph idx="8" type="ctrTitle"/>
          </p:nvPr>
        </p:nvSpPr>
        <p:spPr>
          <a:xfrm>
            <a:off x="2275389" y="2587407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hasCustomPrompt="1" idx="9" type="title"/>
          </p:nvPr>
        </p:nvSpPr>
        <p:spPr>
          <a:xfrm>
            <a:off x="5455900" y="3808750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None/>
              <a:defRPr sz="4800">
                <a:solidFill>
                  <a:srgbClr val="173A6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73A65"/>
              </a:buClr>
              <a:buSzPts val="4800"/>
              <a:buFont typeface="Fira Sans Extra Condensed Medium"/>
              <a:buNone/>
              <a:defRPr sz="4800">
                <a:solidFill>
                  <a:srgbClr val="173A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5"/>
          <p:cNvSpPr txBox="1"/>
          <p:nvPr>
            <p:ph idx="13" type="subTitle"/>
          </p:nvPr>
        </p:nvSpPr>
        <p:spPr>
          <a:xfrm>
            <a:off x="2620689" y="4038707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4" type="subTitle"/>
          </p:nvPr>
        </p:nvSpPr>
        <p:spPr>
          <a:xfrm>
            <a:off x="2550489" y="2999477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7" name="Google Shape;77;p15"/>
          <p:cNvSpPr txBox="1"/>
          <p:nvPr>
            <p:ph idx="15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78" name="Google Shape;78;p15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614078" y="1573299"/>
            <a:ext cx="38673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614075" y="2314225"/>
            <a:ext cx="31953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4" name="Google Shape;84;p17"/>
          <p:cNvCxnSpPr/>
          <p:nvPr/>
        </p:nvCxnSpPr>
        <p:spPr>
          <a:xfrm>
            <a:off x="772325" y="-2325"/>
            <a:ext cx="0" cy="1725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éférence">
  <p:cSld name="TITLE_AND_TWO_COLUMNS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" name="Google Shape;87;p18"/>
          <p:cNvSpPr txBox="1"/>
          <p:nvPr>
            <p:ph idx="2" type="ctrTitle"/>
          </p:nvPr>
        </p:nvSpPr>
        <p:spPr>
          <a:xfrm>
            <a:off x="6556799" y="2206099"/>
            <a:ext cx="22635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6556799" y="274167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3" type="ctrTitle"/>
          </p:nvPr>
        </p:nvSpPr>
        <p:spPr>
          <a:xfrm>
            <a:off x="3958812" y="2206107"/>
            <a:ext cx="22635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90" name="Google Shape;90;p18"/>
          <p:cNvSpPr txBox="1"/>
          <p:nvPr>
            <p:ph idx="4" type="subTitle"/>
          </p:nvPr>
        </p:nvSpPr>
        <p:spPr>
          <a:xfrm>
            <a:off x="3959912" y="2742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91" name="Google Shape;91;p18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8"/>
          <p:cNvSpPr txBox="1"/>
          <p:nvPr>
            <p:ph idx="5" type="subTitle"/>
          </p:nvPr>
        </p:nvSpPr>
        <p:spPr>
          <a:xfrm>
            <a:off x="3945866" y="1059800"/>
            <a:ext cx="4986900" cy="8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93" name="Google Shape;93;p18"/>
          <p:cNvCxnSpPr/>
          <p:nvPr/>
        </p:nvCxnSpPr>
        <p:spPr>
          <a:xfrm>
            <a:off x="3906611" y="892484"/>
            <a:ext cx="0" cy="376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" name="Google Shape;94;p18"/>
          <p:cNvSpPr txBox="1"/>
          <p:nvPr>
            <p:ph idx="6" type="ctrTitle"/>
          </p:nvPr>
        </p:nvSpPr>
        <p:spPr>
          <a:xfrm>
            <a:off x="3927017" y="804900"/>
            <a:ext cx="4986900" cy="352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95" name="Google Shape;95;p18"/>
          <p:cNvSpPr/>
          <p:nvPr/>
        </p:nvSpPr>
        <p:spPr>
          <a:xfrm>
            <a:off x="5458770" y="25"/>
            <a:ext cx="1019400" cy="274200"/>
          </a:xfrm>
          <a:prstGeom prst="snip2SameRect">
            <a:avLst>
              <a:gd fmla="val 0" name="adj1"/>
              <a:gd fmla="val 19315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0" lIns="91425" spcFirstLastPara="1" rIns="91425" wrap="square" tIns="27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6" name="Google Shape;96;p18"/>
          <p:cNvSpPr txBox="1"/>
          <p:nvPr>
            <p:ph idx="7" type="subTitle"/>
          </p:nvPr>
        </p:nvSpPr>
        <p:spPr>
          <a:xfrm>
            <a:off x="5381970" y="25"/>
            <a:ext cx="11730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431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éférence 2">
  <p:cSld name="TITLE_AND_TWO_COLUMNS_1_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99" name="Google Shape;99;p19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5431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éférence 1">
  <p:cSld name="TITLE_AND_TWO_COLUMNS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20"/>
          <p:cNvSpPr txBox="1"/>
          <p:nvPr>
            <p:ph idx="2" type="ctrTitle"/>
          </p:nvPr>
        </p:nvSpPr>
        <p:spPr>
          <a:xfrm>
            <a:off x="6449982" y="1596499"/>
            <a:ext cx="22635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6449975" y="2132074"/>
            <a:ext cx="1881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" name="Google Shape;104;p20"/>
          <p:cNvSpPr txBox="1"/>
          <p:nvPr>
            <p:ph idx="3" type="ctrTitle"/>
          </p:nvPr>
        </p:nvSpPr>
        <p:spPr>
          <a:xfrm>
            <a:off x="3851996" y="2206107"/>
            <a:ext cx="22635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05" name="Google Shape;105;p20"/>
          <p:cNvSpPr txBox="1"/>
          <p:nvPr>
            <p:ph idx="4" type="subTitle"/>
          </p:nvPr>
        </p:nvSpPr>
        <p:spPr>
          <a:xfrm>
            <a:off x="4234096" y="2742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06" name="Google Shape;106;p20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" name="Google Shape;107;p20"/>
          <p:cNvSpPr txBox="1"/>
          <p:nvPr>
            <p:ph idx="5" type="subTitle"/>
          </p:nvPr>
        </p:nvSpPr>
        <p:spPr>
          <a:xfrm>
            <a:off x="3676450" y="678789"/>
            <a:ext cx="5290200" cy="8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08" name="Google Shape;108;p20"/>
          <p:cNvCxnSpPr/>
          <p:nvPr/>
        </p:nvCxnSpPr>
        <p:spPr>
          <a:xfrm>
            <a:off x="3657600" y="511484"/>
            <a:ext cx="0" cy="1026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20"/>
          <p:cNvSpPr txBox="1"/>
          <p:nvPr>
            <p:ph idx="6" type="ctrTitle"/>
          </p:nvPr>
        </p:nvSpPr>
        <p:spPr>
          <a:xfrm>
            <a:off x="3657600" y="423900"/>
            <a:ext cx="5486400" cy="352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10" name="Google Shape;110;p20"/>
          <p:cNvSpPr/>
          <p:nvPr/>
        </p:nvSpPr>
        <p:spPr>
          <a:xfrm>
            <a:off x="5459036" y="0"/>
            <a:ext cx="1019400" cy="274200"/>
          </a:xfrm>
          <a:prstGeom prst="snip2SameRect">
            <a:avLst>
              <a:gd fmla="val 0" name="adj1"/>
              <a:gd fmla="val 19315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0" lIns="91425" spcFirstLastPara="1" rIns="91425" wrap="square" tIns="27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1" name="Google Shape;111;p20"/>
          <p:cNvSpPr txBox="1"/>
          <p:nvPr>
            <p:ph idx="7" type="subTitle"/>
          </p:nvPr>
        </p:nvSpPr>
        <p:spPr>
          <a:xfrm>
            <a:off x="5382211" y="0"/>
            <a:ext cx="11730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8" type="ctrTitle"/>
          </p:nvPr>
        </p:nvSpPr>
        <p:spPr>
          <a:xfrm>
            <a:off x="6449982" y="2994549"/>
            <a:ext cx="22635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13" name="Google Shape;113;p20"/>
          <p:cNvSpPr txBox="1"/>
          <p:nvPr>
            <p:ph idx="9" type="subTitle"/>
          </p:nvPr>
        </p:nvSpPr>
        <p:spPr>
          <a:xfrm>
            <a:off x="6449975" y="3530124"/>
            <a:ext cx="1881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/>
          <p:nvPr/>
        </p:nvSpPr>
        <p:spPr>
          <a:xfrm flipH="1">
            <a:off x="4572000" y="2955025"/>
            <a:ext cx="4572000" cy="1708200"/>
          </a:xfrm>
          <a:prstGeom prst="snip1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21"/>
          <p:cNvCxnSpPr/>
          <p:nvPr/>
        </p:nvCxnSpPr>
        <p:spPr>
          <a:xfrm>
            <a:off x="3278950" y="3725438"/>
            <a:ext cx="21402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21"/>
          <p:cNvSpPr/>
          <p:nvPr/>
        </p:nvSpPr>
        <p:spPr>
          <a:xfrm flipH="1" rot="10800000">
            <a:off x="-125" y="1317900"/>
            <a:ext cx="4572000" cy="1708200"/>
          </a:xfrm>
          <a:prstGeom prst="snip1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" name="Google Shape;118;p21"/>
          <p:cNvCxnSpPr/>
          <p:nvPr/>
        </p:nvCxnSpPr>
        <p:spPr>
          <a:xfrm rot="10800000">
            <a:off x="3699974" y="1760234"/>
            <a:ext cx="22194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21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0" name="Google Shape;120;p21"/>
          <p:cNvSpPr txBox="1"/>
          <p:nvPr>
            <p:ph idx="2" type="ctrTitle"/>
          </p:nvPr>
        </p:nvSpPr>
        <p:spPr>
          <a:xfrm>
            <a:off x="5319032" y="1167374"/>
            <a:ext cx="22635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21" name="Google Shape;121;p21"/>
          <p:cNvSpPr txBox="1"/>
          <p:nvPr>
            <p:ph idx="1" type="subTitle"/>
          </p:nvPr>
        </p:nvSpPr>
        <p:spPr>
          <a:xfrm>
            <a:off x="5319018" y="1702950"/>
            <a:ext cx="353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3" type="ctrTitle"/>
          </p:nvPr>
        </p:nvSpPr>
        <p:spPr>
          <a:xfrm>
            <a:off x="1563221" y="3127282"/>
            <a:ext cx="22635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23" name="Google Shape;123;p21"/>
          <p:cNvSpPr txBox="1"/>
          <p:nvPr>
            <p:ph idx="4" type="subTitle"/>
          </p:nvPr>
        </p:nvSpPr>
        <p:spPr>
          <a:xfrm>
            <a:off x="457228" y="3663175"/>
            <a:ext cx="336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24" name="Google Shape;124;p21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7" name="Google Shape;127;p22"/>
          <p:cNvSpPr/>
          <p:nvPr/>
        </p:nvSpPr>
        <p:spPr>
          <a:xfrm>
            <a:off x="-1774550" y="3619350"/>
            <a:ext cx="5300100" cy="2762100"/>
          </a:xfrm>
          <a:prstGeom prst="snip1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22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131" name="Google Shape;131;p23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idx="1" type="subTitle"/>
          </p:nvPr>
        </p:nvSpPr>
        <p:spPr>
          <a:xfrm>
            <a:off x="865200" y="280705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4" name="Google Shape;134;p24"/>
          <p:cNvSpPr txBox="1"/>
          <p:nvPr>
            <p:ph idx="2" type="subTitle"/>
          </p:nvPr>
        </p:nvSpPr>
        <p:spPr>
          <a:xfrm>
            <a:off x="3669867" y="280705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5" name="Google Shape;135;p24"/>
          <p:cNvSpPr txBox="1"/>
          <p:nvPr>
            <p:ph type="ctrTitle"/>
          </p:nvPr>
        </p:nvSpPr>
        <p:spPr>
          <a:xfrm>
            <a:off x="471467" y="2544536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6" name="Google Shape;136;p24"/>
          <p:cNvSpPr txBox="1"/>
          <p:nvPr>
            <p:ph idx="3" type="ctrTitle"/>
          </p:nvPr>
        </p:nvSpPr>
        <p:spPr>
          <a:xfrm>
            <a:off x="3269217" y="2544536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7" name="Google Shape;137;p24"/>
          <p:cNvSpPr txBox="1"/>
          <p:nvPr>
            <p:ph idx="4" type="subTitle"/>
          </p:nvPr>
        </p:nvSpPr>
        <p:spPr>
          <a:xfrm>
            <a:off x="6460750" y="280705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8" name="Google Shape;138;p24"/>
          <p:cNvSpPr txBox="1"/>
          <p:nvPr>
            <p:ph idx="5" type="ctrTitle"/>
          </p:nvPr>
        </p:nvSpPr>
        <p:spPr>
          <a:xfrm>
            <a:off x="6066967" y="2544536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9" name="Google Shape;139;p24"/>
          <p:cNvSpPr txBox="1"/>
          <p:nvPr>
            <p:ph idx="6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140" name="Google Shape;140;p24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24"/>
          <p:cNvCxnSpPr/>
          <p:nvPr/>
        </p:nvCxnSpPr>
        <p:spPr>
          <a:xfrm>
            <a:off x="3175850" y="2197775"/>
            <a:ext cx="0" cy="1495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24"/>
          <p:cNvCxnSpPr/>
          <p:nvPr/>
        </p:nvCxnSpPr>
        <p:spPr>
          <a:xfrm>
            <a:off x="5974800" y="2197775"/>
            <a:ext cx="0" cy="1495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5"/>
          <p:cNvPicPr preferRelativeResize="0"/>
          <p:nvPr/>
        </p:nvPicPr>
        <p:blipFill rotWithShape="1">
          <a:blip r:embed="rId2">
            <a:alphaModFix/>
          </a:blip>
          <a:srcRect b="6616" l="0" r="0" t="8995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24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5"/>
          <p:cNvSpPr/>
          <p:nvPr/>
        </p:nvSpPr>
        <p:spPr>
          <a:xfrm>
            <a:off x="5179831" y="-673306"/>
            <a:ext cx="4430900" cy="2580625"/>
          </a:xfrm>
          <a:prstGeom prst="flowChartPreparation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5"/>
          <p:cNvSpPr txBox="1"/>
          <p:nvPr>
            <p:ph idx="1" type="subTitle"/>
          </p:nvPr>
        </p:nvSpPr>
        <p:spPr>
          <a:xfrm>
            <a:off x="5529706" y="641536"/>
            <a:ext cx="31560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2" type="subTitle"/>
          </p:nvPr>
        </p:nvSpPr>
        <p:spPr>
          <a:xfrm>
            <a:off x="6864706" y="1461846"/>
            <a:ext cx="1821000" cy="2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49" name="Google Shape;149;p25"/>
          <p:cNvCxnSpPr/>
          <p:nvPr/>
        </p:nvCxnSpPr>
        <p:spPr>
          <a:xfrm>
            <a:off x="8575018" y="0"/>
            <a:ext cx="0" cy="613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rps 1 1">
  <p:cSld name="TITLE_AND_BODY_1_1">
    <p:bg>
      <p:bgPr>
        <a:solidFill>
          <a:srgbClr val="173A65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2" name="Google Shape;152;p26"/>
          <p:cNvSpPr txBox="1"/>
          <p:nvPr>
            <p:ph idx="1" type="subTitle"/>
          </p:nvPr>
        </p:nvSpPr>
        <p:spPr>
          <a:xfrm>
            <a:off x="5539031" y="3946136"/>
            <a:ext cx="31560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53" name="Google Shape;153;p26"/>
          <p:cNvSpPr txBox="1"/>
          <p:nvPr>
            <p:ph idx="2" type="subTitle"/>
          </p:nvPr>
        </p:nvSpPr>
        <p:spPr>
          <a:xfrm>
            <a:off x="6874031" y="4766446"/>
            <a:ext cx="1821000" cy="2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6" name="Google Shape;156;p27"/>
          <p:cNvSpPr/>
          <p:nvPr/>
        </p:nvSpPr>
        <p:spPr>
          <a:xfrm>
            <a:off x="0" y="1675225"/>
            <a:ext cx="6537300" cy="3468300"/>
          </a:xfrm>
          <a:prstGeom prst="snip2SameRect">
            <a:avLst>
              <a:gd fmla="val 16667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7" name="Google Shape;157;p27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/>
          <p:nvPr/>
        </p:nvSpPr>
        <p:spPr>
          <a:xfrm flipH="1">
            <a:off x="6019800" y="1827800"/>
            <a:ext cx="3124200" cy="3315600"/>
          </a:xfrm>
          <a:prstGeom prst="snip1Rect">
            <a:avLst>
              <a:gd fmla="val 29781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8"/>
          <p:cNvSpPr txBox="1"/>
          <p:nvPr>
            <p:ph type="ctrTitle"/>
          </p:nvPr>
        </p:nvSpPr>
        <p:spPr>
          <a:xfrm>
            <a:off x="447276" y="1922650"/>
            <a:ext cx="2835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61" name="Google Shape;161;p28"/>
          <p:cNvSpPr txBox="1"/>
          <p:nvPr>
            <p:ph idx="1" type="subTitle"/>
          </p:nvPr>
        </p:nvSpPr>
        <p:spPr>
          <a:xfrm>
            <a:off x="803424" y="2200325"/>
            <a:ext cx="2122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28"/>
          <p:cNvSpPr txBox="1"/>
          <p:nvPr>
            <p:ph idx="2" type="ctrTitle"/>
          </p:nvPr>
        </p:nvSpPr>
        <p:spPr>
          <a:xfrm>
            <a:off x="3107750" y="1925425"/>
            <a:ext cx="2955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63" name="Google Shape;163;p28"/>
          <p:cNvSpPr txBox="1"/>
          <p:nvPr>
            <p:ph idx="3" type="subTitle"/>
          </p:nvPr>
        </p:nvSpPr>
        <p:spPr>
          <a:xfrm>
            <a:off x="3524674" y="2203100"/>
            <a:ext cx="2121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4" name="Google Shape;164;p28"/>
          <p:cNvSpPr txBox="1"/>
          <p:nvPr>
            <p:ph idx="4" type="ctrTitle"/>
          </p:nvPr>
        </p:nvSpPr>
        <p:spPr>
          <a:xfrm>
            <a:off x="5828576" y="1922650"/>
            <a:ext cx="2955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65" name="Google Shape;165;p28"/>
          <p:cNvSpPr txBox="1"/>
          <p:nvPr>
            <p:ph idx="5" type="subTitle"/>
          </p:nvPr>
        </p:nvSpPr>
        <p:spPr>
          <a:xfrm>
            <a:off x="6245924" y="2200325"/>
            <a:ext cx="212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" name="Google Shape;166;p28"/>
          <p:cNvSpPr txBox="1"/>
          <p:nvPr>
            <p:ph idx="6" type="ctrTitle"/>
          </p:nvPr>
        </p:nvSpPr>
        <p:spPr>
          <a:xfrm>
            <a:off x="448575" y="3405950"/>
            <a:ext cx="28341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67" name="Google Shape;167;p28"/>
          <p:cNvSpPr txBox="1"/>
          <p:nvPr>
            <p:ph idx="7" type="subTitle"/>
          </p:nvPr>
        </p:nvSpPr>
        <p:spPr>
          <a:xfrm>
            <a:off x="804204" y="3912224"/>
            <a:ext cx="2122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28"/>
          <p:cNvSpPr txBox="1"/>
          <p:nvPr>
            <p:ph idx="8" type="ctrTitle"/>
          </p:nvPr>
        </p:nvSpPr>
        <p:spPr>
          <a:xfrm>
            <a:off x="3150490" y="3408725"/>
            <a:ext cx="2871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69" name="Google Shape;169;p28"/>
          <p:cNvSpPr txBox="1"/>
          <p:nvPr>
            <p:ph idx="9" type="subTitle"/>
          </p:nvPr>
        </p:nvSpPr>
        <p:spPr>
          <a:xfrm>
            <a:off x="3525453" y="3914999"/>
            <a:ext cx="2121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28"/>
          <p:cNvSpPr txBox="1"/>
          <p:nvPr>
            <p:ph idx="13" type="ctrTitle"/>
          </p:nvPr>
        </p:nvSpPr>
        <p:spPr>
          <a:xfrm>
            <a:off x="5871263" y="3405950"/>
            <a:ext cx="2871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71" name="Google Shape;171;p28"/>
          <p:cNvSpPr txBox="1"/>
          <p:nvPr>
            <p:ph idx="14" type="subTitle"/>
          </p:nvPr>
        </p:nvSpPr>
        <p:spPr>
          <a:xfrm>
            <a:off x="6246703" y="3912224"/>
            <a:ext cx="212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2" name="Google Shape;172;p28"/>
          <p:cNvSpPr txBox="1"/>
          <p:nvPr>
            <p:ph idx="15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173" name="Google Shape;173;p28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5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497603" y="2777170"/>
            <a:ext cx="3932700" cy="20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9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type="ctrTitle"/>
          </p:nvPr>
        </p:nvSpPr>
        <p:spPr>
          <a:xfrm>
            <a:off x="1239710" y="1313050"/>
            <a:ext cx="136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78" name="Google Shape;178;p30"/>
          <p:cNvSpPr txBox="1"/>
          <p:nvPr>
            <p:ph idx="1" type="subTitle"/>
          </p:nvPr>
        </p:nvSpPr>
        <p:spPr>
          <a:xfrm>
            <a:off x="724100" y="1869623"/>
            <a:ext cx="18813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9" name="Google Shape;179;p30"/>
          <p:cNvSpPr txBox="1"/>
          <p:nvPr>
            <p:ph idx="2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0" name="Google Shape;180;p30"/>
          <p:cNvSpPr txBox="1"/>
          <p:nvPr>
            <p:ph idx="3" type="ctrTitle"/>
          </p:nvPr>
        </p:nvSpPr>
        <p:spPr>
          <a:xfrm>
            <a:off x="1239710" y="3068990"/>
            <a:ext cx="136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81" name="Google Shape;181;p30"/>
          <p:cNvSpPr txBox="1"/>
          <p:nvPr>
            <p:ph idx="4" type="subTitle"/>
          </p:nvPr>
        </p:nvSpPr>
        <p:spPr>
          <a:xfrm>
            <a:off x="724100" y="3618696"/>
            <a:ext cx="18813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2" name="Google Shape;182;p30"/>
          <p:cNvSpPr txBox="1"/>
          <p:nvPr>
            <p:ph idx="5" type="ctrTitle"/>
          </p:nvPr>
        </p:nvSpPr>
        <p:spPr>
          <a:xfrm>
            <a:off x="6526492" y="1313050"/>
            <a:ext cx="136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83" name="Google Shape;183;p30"/>
          <p:cNvSpPr txBox="1"/>
          <p:nvPr>
            <p:ph idx="6" type="subTitle"/>
          </p:nvPr>
        </p:nvSpPr>
        <p:spPr>
          <a:xfrm>
            <a:off x="6526492" y="1869623"/>
            <a:ext cx="18813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4" name="Google Shape;184;p30"/>
          <p:cNvSpPr txBox="1"/>
          <p:nvPr>
            <p:ph idx="7" type="ctrTitle"/>
          </p:nvPr>
        </p:nvSpPr>
        <p:spPr>
          <a:xfrm>
            <a:off x="6526492" y="3068990"/>
            <a:ext cx="136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85" name="Google Shape;185;p30"/>
          <p:cNvSpPr txBox="1"/>
          <p:nvPr>
            <p:ph idx="8" type="subTitle"/>
          </p:nvPr>
        </p:nvSpPr>
        <p:spPr>
          <a:xfrm>
            <a:off x="6526492" y="3618696"/>
            <a:ext cx="18813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86" name="Google Shape;186;p30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 1">
  <p:cSld name="CUSTOM_9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/>
          <p:nvPr>
            <p:ph type="ctrTitle"/>
          </p:nvPr>
        </p:nvSpPr>
        <p:spPr>
          <a:xfrm>
            <a:off x="2509946" y="1313050"/>
            <a:ext cx="1968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89" name="Google Shape;189;p31"/>
          <p:cNvSpPr txBox="1"/>
          <p:nvPr>
            <p:ph idx="1" type="subTitle"/>
          </p:nvPr>
        </p:nvSpPr>
        <p:spPr>
          <a:xfrm>
            <a:off x="681250" y="1869625"/>
            <a:ext cx="37971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0" name="Google Shape;190;p31"/>
          <p:cNvSpPr txBox="1"/>
          <p:nvPr>
            <p:ph idx="2" type="ctrTitle"/>
          </p:nvPr>
        </p:nvSpPr>
        <p:spPr>
          <a:xfrm>
            <a:off x="610475" y="371750"/>
            <a:ext cx="7199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1" name="Google Shape;191;p31"/>
          <p:cNvSpPr txBox="1"/>
          <p:nvPr>
            <p:ph idx="3" type="ctrTitle"/>
          </p:nvPr>
        </p:nvSpPr>
        <p:spPr>
          <a:xfrm>
            <a:off x="2509946" y="3069000"/>
            <a:ext cx="1968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92" name="Google Shape;192;p31"/>
          <p:cNvSpPr txBox="1"/>
          <p:nvPr>
            <p:ph idx="4" type="subTitle"/>
          </p:nvPr>
        </p:nvSpPr>
        <p:spPr>
          <a:xfrm>
            <a:off x="681250" y="3618700"/>
            <a:ext cx="37971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31"/>
          <p:cNvSpPr txBox="1"/>
          <p:nvPr>
            <p:ph idx="5" type="ctrTitle"/>
          </p:nvPr>
        </p:nvSpPr>
        <p:spPr>
          <a:xfrm>
            <a:off x="4665653" y="1313050"/>
            <a:ext cx="1968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94" name="Google Shape;194;p31"/>
          <p:cNvSpPr txBox="1"/>
          <p:nvPr>
            <p:ph idx="6" type="subTitle"/>
          </p:nvPr>
        </p:nvSpPr>
        <p:spPr>
          <a:xfrm>
            <a:off x="4665650" y="1869625"/>
            <a:ext cx="37971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" name="Google Shape;195;p31"/>
          <p:cNvSpPr txBox="1"/>
          <p:nvPr>
            <p:ph idx="7" type="ctrTitle"/>
          </p:nvPr>
        </p:nvSpPr>
        <p:spPr>
          <a:xfrm>
            <a:off x="4665653" y="3069000"/>
            <a:ext cx="1968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96" name="Google Shape;196;p31"/>
          <p:cNvSpPr txBox="1"/>
          <p:nvPr>
            <p:ph idx="8" type="subTitle"/>
          </p:nvPr>
        </p:nvSpPr>
        <p:spPr>
          <a:xfrm>
            <a:off x="4665650" y="3618700"/>
            <a:ext cx="37971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97" name="Google Shape;197;p31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3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/>
          <p:nvPr/>
        </p:nvSpPr>
        <p:spPr>
          <a:xfrm>
            <a:off x="474000" y="938800"/>
            <a:ext cx="8196000" cy="3819600"/>
          </a:xfrm>
          <a:prstGeom prst="snip1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2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201" name="Google Shape;201;p32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3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/>
          <p:nvPr/>
        </p:nvSpPr>
        <p:spPr>
          <a:xfrm flipH="1" rot="10800000">
            <a:off x="5172075" y="0"/>
            <a:ext cx="3368700" cy="4533900"/>
          </a:xfrm>
          <a:prstGeom prst="snip1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3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205" name="Google Shape;205;p33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3_1_1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8" name="Google Shape;208;p34"/>
          <p:cNvSpPr/>
          <p:nvPr/>
        </p:nvSpPr>
        <p:spPr>
          <a:xfrm flipH="1">
            <a:off x="4558800" y="1923975"/>
            <a:ext cx="4585200" cy="3219600"/>
          </a:xfrm>
          <a:prstGeom prst="snip1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9" name="Google Shape;209;p34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7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5"/>
          <p:cNvSpPr txBox="1"/>
          <p:nvPr>
            <p:ph idx="1" type="subTitle"/>
          </p:nvPr>
        </p:nvSpPr>
        <p:spPr>
          <a:xfrm>
            <a:off x="878783" y="2101534"/>
            <a:ext cx="1968000" cy="111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2" name="Google Shape;212;p35"/>
          <p:cNvSpPr txBox="1"/>
          <p:nvPr>
            <p:ph idx="2" type="subTitle"/>
          </p:nvPr>
        </p:nvSpPr>
        <p:spPr>
          <a:xfrm>
            <a:off x="3676965" y="2101540"/>
            <a:ext cx="1786200" cy="111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3" name="Google Shape;213;p35"/>
          <p:cNvSpPr txBox="1"/>
          <p:nvPr>
            <p:ph type="ctrTitle"/>
          </p:nvPr>
        </p:nvSpPr>
        <p:spPr>
          <a:xfrm>
            <a:off x="881601" y="3568750"/>
            <a:ext cx="14514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4" name="Google Shape;214;p35"/>
          <p:cNvSpPr txBox="1"/>
          <p:nvPr>
            <p:ph idx="3" type="ctrTitle"/>
          </p:nvPr>
        </p:nvSpPr>
        <p:spPr>
          <a:xfrm>
            <a:off x="3684360" y="3568750"/>
            <a:ext cx="17889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5" name="Google Shape;215;p35"/>
          <p:cNvSpPr txBox="1"/>
          <p:nvPr>
            <p:ph idx="4" type="subTitle"/>
          </p:nvPr>
        </p:nvSpPr>
        <p:spPr>
          <a:xfrm>
            <a:off x="6472882" y="2101540"/>
            <a:ext cx="1786200" cy="111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6" name="Google Shape;216;p35"/>
          <p:cNvSpPr txBox="1"/>
          <p:nvPr>
            <p:ph idx="5" type="ctrTitle"/>
          </p:nvPr>
        </p:nvSpPr>
        <p:spPr>
          <a:xfrm>
            <a:off x="6487273" y="3568750"/>
            <a:ext cx="18180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7" name="Google Shape;217;p35"/>
          <p:cNvSpPr txBox="1"/>
          <p:nvPr>
            <p:ph idx="6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218" name="Google Shape;218;p35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 1">
  <p:cSld name="CUSTOM_8_1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6"/>
          <p:cNvSpPr txBox="1"/>
          <p:nvPr>
            <p:ph type="ctrTitle"/>
          </p:nvPr>
        </p:nvSpPr>
        <p:spPr>
          <a:xfrm>
            <a:off x="570453" y="1427625"/>
            <a:ext cx="3440700" cy="447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1" name="Google Shape;221;p36"/>
          <p:cNvSpPr txBox="1"/>
          <p:nvPr>
            <p:ph idx="1" type="subTitle"/>
          </p:nvPr>
        </p:nvSpPr>
        <p:spPr>
          <a:xfrm>
            <a:off x="111971" y="1763695"/>
            <a:ext cx="38889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2" name="Google Shape;222;p36"/>
          <p:cNvSpPr txBox="1"/>
          <p:nvPr>
            <p:ph idx="2" type="ctrTitle"/>
          </p:nvPr>
        </p:nvSpPr>
        <p:spPr>
          <a:xfrm>
            <a:off x="610476" y="371750"/>
            <a:ext cx="60141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3" name="Google Shape;223;p36"/>
          <p:cNvSpPr txBox="1"/>
          <p:nvPr>
            <p:ph idx="3" type="ctrTitle"/>
          </p:nvPr>
        </p:nvSpPr>
        <p:spPr>
          <a:xfrm>
            <a:off x="570464" y="2955361"/>
            <a:ext cx="34407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4" name="Google Shape;224;p36"/>
          <p:cNvSpPr txBox="1"/>
          <p:nvPr>
            <p:ph idx="4" type="subTitle"/>
          </p:nvPr>
        </p:nvSpPr>
        <p:spPr>
          <a:xfrm>
            <a:off x="382037" y="3488525"/>
            <a:ext cx="36189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cxnSp>
        <p:nvCxnSpPr>
          <p:cNvPr id="225" name="Google Shape;225;p36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 2">
  <p:cSld name="CUSTOM_8_2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 txBox="1"/>
          <p:nvPr>
            <p:ph type="ctrTitle"/>
          </p:nvPr>
        </p:nvSpPr>
        <p:spPr>
          <a:xfrm>
            <a:off x="275673" y="1199025"/>
            <a:ext cx="4116300" cy="447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8" name="Google Shape;228;p37"/>
          <p:cNvSpPr txBox="1"/>
          <p:nvPr>
            <p:ph idx="1" type="subTitle"/>
          </p:nvPr>
        </p:nvSpPr>
        <p:spPr>
          <a:xfrm>
            <a:off x="265925" y="1535100"/>
            <a:ext cx="41163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9" name="Google Shape;229;p37"/>
          <p:cNvSpPr txBox="1"/>
          <p:nvPr>
            <p:ph idx="2" type="ctrTitle"/>
          </p:nvPr>
        </p:nvSpPr>
        <p:spPr>
          <a:xfrm>
            <a:off x="610475" y="371750"/>
            <a:ext cx="8430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30" name="Google Shape;230;p37"/>
          <p:cNvSpPr txBox="1"/>
          <p:nvPr>
            <p:ph idx="3" type="ctrTitle"/>
          </p:nvPr>
        </p:nvSpPr>
        <p:spPr>
          <a:xfrm>
            <a:off x="275701" y="2802950"/>
            <a:ext cx="4116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31" name="Google Shape;231;p37"/>
          <p:cNvSpPr txBox="1"/>
          <p:nvPr>
            <p:ph idx="4" type="subTitle"/>
          </p:nvPr>
        </p:nvSpPr>
        <p:spPr>
          <a:xfrm>
            <a:off x="275700" y="3336125"/>
            <a:ext cx="41064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cxnSp>
        <p:nvCxnSpPr>
          <p:cNvPr id="232" name="Google Shape;232;p37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8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8"/>
          <p:cNvSpPr/>
          <p:nvPr/>
        </p:nvSpPr>
        <p:spPr>
          <a:xfrm flipH="1">
            <a:off x="995600" y="2623275"/>
            <a:ext cx="8155800" cy="2520300"/>
          </a:xfrm>
          <a:prstGeom prst="snip1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8"/>
          <p:cNvSpPr txBox="1"/>
          <p:nvPr>
            <p:ph type="ctrTitle"/>
          </p:nvPr>
        </p:nvSpPr>
        <p:spPr>
          <a:xfrm>
            <a:off x="610472" y="371750"/>
            <a:ext cx="633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236" name="Google Shape;236;p38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7" name="Google Shape;237;p38"/>
          <p:cNvSpPr txBox="1"/>
          <p:nvPr>
            <p:ph idx="2" type="ctrTitle"/>
          </p:nvPr>
        </p:nvSpPr>
        <p:spPr>
          <a:xfrm>
            <a:off x="652782" y="1351425"/>
            <a:ext cx="3358200" cy="447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38" name="Google Shape;238;p38"/>
          <p:cNvSpPr txBox="1"/>
          <p:nvPr>
            <p:ph idx="1" type="subTitle"/>
          </p:nvPr>
        </p:nvSpPr>
        <p:spPr>
          <a:xfrm>
            <a:off x="205271" y="1687495"/>
            <a:ext cx="37959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39" name="Google Shape;239;p38"/>
          <p:cNvSpPr txBox="1"/>
          <p:nvPr>
            <p:ph idx="3" type="ctrTitle"/>
          </p:nvPr>
        </p:nvSpPr>
        <p:spPr>
          <a:xfrm>
            <a:off x="652793" y="2802961"/>
            <a:ext cx="33582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40" name="Google Shape;240;p38"/>
          <p:cNvSpPr txBox="1"/>
          <p:nvPr>
            <p:ph idx="4" type="subTitle"/>
          </p:nvPr>
        </p:nvSpPr>
        <p:spPr>
          <a:xfrm>
            <a:off x="468875" y="3336125"/>
            <a:ext cx="35322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 3">
  <p:cSld name="CUSTOM_8_3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/>
          <p:nvPr>
            <p:ph type="ctrTitle"/>
          </p:nvPr>
        </p:nvSpPr>
        <p:spPr>
          <a:xfrm>
            <a:off x="5069199" y="1275225"/>
            <a:ext cx="3894900" cy="447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43" name="Google Shape;243;p39"/>
          <p:cNvSpPr txBox="1"/>
          <p:nvPr>
            <p:ph idx="1" type="subTitle"/>
          </p:nvPr>
        </p:nvSpPr>
        <p:spPr>
          <a:xfrm>
            <a:off x="5055625" y="1611300"/>
            <a:ext cx="38949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44" name="Google Shape;244;p39"/>
          <p:cNvSpPr txBox="1"/>
          <p:nvPr>
            <p:ph idx="2" type="ctrTitle"/>
          </p:nvPr>
        </p:nvSpPr>
        <p:spPr>
          <a:xfrm>
            <a:off x="610472" y="371750"/>
            <a:ext cx="633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45" name="Google Shape;245;p39"/>
          <p:cNvSpPr txBox="1"/>
          <p:nvPr>
            <p:ph idx="3" type="ctrTitle"/>
          </p:nvPr>
        </p:nvSpPr>
        <p:spPr>
          <a:xfrm>
            <a:off x="5055626" y="2879150"/>
            <a:ext cx="39084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46" name="Google Shape;246;p39"/>
          <p:cNvSpPr txBox="1"/>
          <p:nvPr>
            <p:ph idx="4" type="subTitle"/>
          </p:nvPr>
        </p:nvSpPr>
        <p:spPr>
          <a:xfrm>
            <a:off x="5055726" y="3412325"/>
            <a:ext cx="38949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cxnSp>
        <p:nvCxnSpPr>
          <p:cNvPr id="247" name="Google Shape;247;p39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 1">
  <p:cSld name="TITLE_ONLY_3_1_1_1_1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249;p40"/>
          <p:cNvGrpSpPr/>
          <p:nvPr/>
        </p:nvGrpSpPr>
        <p:grpSpPr>
          <a:xfrm>
            <a:off x="4390050" y="890013"/>
            <a:ext cx="4753950" cy="2189113"/>
            <a:chOff x="4390050" y="661413"/>
            <a:chExt cx="4753950" cy="2189113"/>
          </a:xfrm>
        </p:grpSpPr>
        <p:sp>
          <p:nvSpPr>
            <p:cNvPr id="250" name="Google Shape;250;p40"/>
            <p:cNvSpPr/>
            <p:nvPr/>
          </p:nvSpPr>
          <p:spPr>
            <a:xfrm>
              <a:off x="4390050" y="661413"/>
              <a:ext cx="3317068" cy="2189023"/>
            </a:xfrm>
            <a:prstGeom prst="flowChartPreparation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40"/>
            <p:cNvSpPr/>
            <p:nvPr/>
          </p:nvSpPr>
          <p:spPr>
            <a:xfrm>
              <a:off x="6053100" y="661425"/>
              <a:ext cx="3090900" cy="2189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40"/>
          <p:cNvSpPr/>
          <p:nvPr/>
        </p:nvSpPr>
        <p:spPr>
          <a:xfrm>
            <a:off x="-362925" y="1922925"/>
            <a:ext cx="3317068" cy="2189023"/>
          </a:xfrm>
          <a:prstGeom prst="flowChartPreparation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40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254" name="Google Shape;254;p40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 1 1">
  <p:cSld name="TITLE_ONLY_3_1_1_1_1_1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1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257" name="Google Shape;257;p41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3_1_1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42"/>
          <p:cNvGrpSpPr/>
          <p:nvPr/>
        </p:nvGrpSpPr>
        <p:grpSpPr>
          <a:xfrm>
            <a:off x="4390050" y="890013"/>
            <a:ext cx="4753950" cy="2189113"/>
            <a:chOff x="4390050" y="661413"/>
            <a:chExt cx="4753950" cy="2189113"/>
          </a:xfrm>
        </p:grpSpPr>
        <p:sp>
          <p:nvSpPr>
            <p:cNvPr id="260" name="Google Shape;260;p42"/>
            <p:cNvSpPr/>
            <p:nvPr/>
          </p:nvSpPr>
          <p:spPr>
            <a:xfrm>
              <a:off x="4390050" y="661413"/>
              <a:ext cx="3317068" cy="2189023"/>
            </a:xfrm>
            <a:prstGeom prst="flowChartPreparation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42"/>
            <p:cNvSpPr/>
            <p:nvPr/>
          </p:nvSpPr>
          <p:spPr>
            <a:xfrm>
              <a:off x="6053100" y="661425"/>
              <a:ext cx="3090900" cy="2189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42"/>
          <p:cNvSpPr/>
          <p:nvPr/>
        </p:nvSpPr>
        <p:spPr>
          <a:xfrm>
            <a:off x="-362925" y="1922925"/>
            <a:ext cx="3317068" cy="2189023"/>
          </a:xfrm>
          <a:prstGeom prst="flowChartPreparation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42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264" name="Google Shape;264;p42"/>
          <p:cNvCxnSpPr/>
          <p:nvPr/>
        </p:nvCxnSpPr>
        <p:spPr>
          <a:xfrm>
            <a:off x="772325" y="0"/>
            <a:ext cx="0" cy="423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 txBox="1"/>
          <p:nvPr>
            <p:ph type="ctrTitle"/>
          </p:nvPr>
        </p:nvSpPr>
        <p:spPr>
          <a:xfrm>
            <a:off x="564500" y="-169579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7" name="Google Shape;267;p43"/>
          <p:cNvSpPr txBox="1"/>
          <p:nvPr>
            <p:ph idx="1" type="subTitle"/>
          </p:nvPr>
        </p:nvSpPr>
        <p:spPr>
          <a:xfrm>
            <a:off x="5234221" y="591825"/>
            <a:ext cx="2694900" cy="17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43"/>
          <p:cNvSpPr txBox="1"/>
          <p:nvPr/>
        </p:nvSpPr>
        <p:spPr>
          <a:xfrm>
            <a:off x="4929425" y="3917896"/>
            <a:ext cx="30000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CREDITS: This presentation template was created by </a:t>
            </a: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Open Sans SemiBold"/>
                <a:ea typeface="Open Sans SemiBold"/>
                <a:cs typeface="Open Sans SemiBold"/>
                <a:sym typeface="Open Sans SemiBol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fr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including icons by </a:t>
            </a: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Open Sans SemiBold"/>
                <a:ea typeface="Open Sans SemiBold"/>
                <a:cs typeface="Open Sans SemiBold"/>
                <a:sym typeface="Open Sans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fr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and infographics &amp; images by </a:t>
            </a: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Open Sans SemiBold"/>
                <a:ea typeface="Open Sans SemiBold"/>
                <a:cs typeface="Open Sans SemiBold"/>
                <a:sym typeface="Open Sans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4"/>
          <p:cNvSpPr txBox="1"/>
          <p:nvPr>
            <p:ph idx="1" type="body"/>
          </p:nvPr>
        </p:nvSpPr>
        <p:spPr>
          <a:xfrm>
            <a:off x="642050" y="1096575"/>
            <a:ext cx="4463400" cy="33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tamaran Light"/>
              <a:buChar char="⬣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AutoNum type="alphaLcPeriod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AutoNum type="romanLcPeriod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AutoNum type="arabicPeriod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AutoNum type="alphaLcPeriod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Catamaran Light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1" name="Google Shape;271;p44"/>
          <p:cNvSpPr txBox="1"/>
          <p:nvPr>
            <p:ph type="ctrTitle"/>
          </p:nvPr>
        </p:nvSpPr>
        <p:spPr>
          <a:xfrm>
            <a:off x="610474" y="371750"/>
            <a:ext cx="4372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6" name="Google Shape;276;p4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7" name="Google Shape;277;p4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2" name="Google Shape;282;p4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rps 1">
  <p:cSld name="TITLE_AND_BODY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 txBox="1"/>
          <p:nvPr>
            <p:ph type="title"/>
          </p:nvPr>
        </p:nvSpPr>
        <p:spPr>
          <a:xfrm>
            <a:off x="578800" y="445025"/>
            <a:ext cx="825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6" name="Google Shape;286;p50"/>
          <p:cNvSpPr txBox="1"/>
          <p:nvPr>
            <p:ph idx="1" type="body"/>
          </p:nvPr>
        </p:nvSpPr>
        <p:spPr>
          <a:xfrm>
            <a:off x="578800" y="1152475"/>
            <a:ext cx="8253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7" name="Google Shape;287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88" name="Google Shape;288;p50"/>
          <p:cNvSpPr/>
          <p:nvPr/>
        </p:nvSpPr>
        <p:spPr>
          <a:xfrm flipH="1">
            <a:off x="6705000" y="3319675"/>
            <a:ext cx="2439000" cy="1823700"/>
          </a:xfrm>
          <a:prstGeom prst="snip1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9" name="Google Shape;289;p50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rps 2">
  <p:cSld name="TITLE_AND_BODY_2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2" name="Google Shape;292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" name="Google Shape;293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theme" Target="../theme/theme3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●"/>
              <a:defRPr sz="1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○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■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●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○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■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●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○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 Light"/>
              <a:buChar char="■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0.png"/><Relationship Id="rId4" Type="http://schemas.openxmlformats.org/officeDocument/2006/relationships/image" Target="../media/image18.png"/><Relationship Id="rId5" Type="http://schemas.openxmlformats.org/officeDocument/2006/relationships/image" Target="../media/image22.png"/><Relationship Id="rId6" Type="http://schemas.openxmlformats.org/officeDocument/2006/relationships/image" Target="../media/image27.png"/><Relationship Id="rId7" Type="http://schemas.openxmlformats.org/officeDocument/2006/relationships/image" Target="../media/image25.png"/><Relationship Id="rId8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ocs.google.com/presentation/d/1QEQm6ZsxXSI8aCnxu4czjTrfDBYx0bn4_Vncm1hk_Xs/edit#slide=id.g4dfce81f19_0_45" TargetMode="External"/><Relationship Id="rId4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hyperlink" Target="http://www.ecocea.com" TargetMode="External"/><Relationship Id="rId5" Type="http://schemas.openxmlformats.org/officeDocument/2006/relationships/image" Target="../media/image8.png"/><Relationship Id="rId6" Type="http://schemas.openxmlformats.org/officeDocument/2006/relationships/image" Target="../media/image12.png"/><Relationship Id="rId7" Type="http://schemas.openxmlformats.org/officeDocument/2006/relationships/hyperlink" Target="http://www.cardiweb.com" TargetMode="External"/><Relationship Id="rId8" Type="http://schemas.openxmlformats.org/officeDocument/2006/relationships/hyperlink" Target="http://www.eulidia.com" TargetMode="External"/><Relationship Id="rId11" Type="http://schemas.openxmlformats.org/officeDocument/2006/relationships/hyperlink" Target="http://www.steamulo.com" TargetMode="External"/><Relationship Id="rId10" Type="http://schemas.openxmlformats.org/officeDocument/2006/relationships/hyperlink" Target="http://www.ipsosenso.com" TargetMode="External"/><Relationship Id="rId13" Type="http://schemas.openxmlformats.org/officeDocument/2006/relationships/hyperlink" Target="http://www.reeliant.com" TargetMode="External"/><Relationship Id="rId12" Type="http://schemas.openxmlformats.org/officeDocument/2006/relationships/hyperlink" Target="http://www.coreoz.com" TargetMode="External"/><Relationship Id="rId15" Type="http://schemas.openxmlformats.org/officeDocument/2006/relationships/hyperlink" Target="http://www.eneance.com" TargetMode="External"/><Relationship Id="rId14" Type="http://schemas.openxmlformats.org/officeDocument/2006/relationships/hyperlink" Target="http://www.datatorii.com" TargetMode="External"/><Relationship Id="rId17" Type="http://schemas.openxmlformats.org/officeDocument/2006/relationships/image" Target="../media/image7.png"/><Relationship Id="rId16" Type="http://schemas.openxmlformats.org/officeDocument/2006/relationships/image" Target="../media/image3.png"/><Relationship Id="rId18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2"/>
          <p:cNvSpPr txBox="1"/>
          <p:nvPr>
            <p:ph idx="1" type="subTitle"/>
          </p:nvPr>
        </p:nvSpPr>
        <p:spPr>
          <a:xfrm>
            <a:off x="5885921" y="200625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Pôle Conseil STEAMULO PARIS</a:t>
            </a:r>
            <a:br>
              <a:rPr lang="fr"/>
            </a:br>
            <a:r>
              <a:rPr lang="fr"/>
              <a:t>16/06/2022</a:t>
            </a:r>
            <a:endParaRPr/>
          </a:p>
        </p:txBody>
      </p:sp>
      <p:sp>
        <p:nvSpPr>
          <p:cNvPr id="299" name="Google Shape;299;p52"/>
          <p:cNvSpPr txBox="1"/>
          <p:nvPr>
            <p:ph type="ctrTitle"/>
          </p:nvPr>
        </p:nvSpPr>
        <p:spPr>
          <a:xfrm>
            <a:off x="3416949" y="482025"/>
            <a:ext cx="4935900" cy="1782300"/>
          </a:xfrm>
          <a:prstGeom prst="rect">
            <a:avLst/>
          </a:prstGeom>
        </p:spPr>
        <p:txBody>
          <a:bodyPr anchorCtr="0" anchor="b" bIns="91425" lIns="91425" spcFirstLastPara="1" rIns="13665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PRODUCT DESIGN À LYON…</a:t>
            </a:r>
            <a:endParaRPr/>
          </a:p>
        </p:txBody>
      </p:sp>
      <p:cxnSp>
        <p:nvCxnSpPr>
          <p:cNvPr id="300" name="Google Shape;300;p52"/>
          <p:cNvCxnSpPr/>
          <p:nvPr/>
        </p:nvCxnSpPr>
        <p:spPr>
          <a:xfrm>
            <a:off x="8135150" y="0"/>
            <a:ext cx="0" cy="738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61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UNE MÉTHODOLOGIE : L’agilité projet cadrée</a:t>
            </a:r>
            <a:endParaRPr/>
          </a:p>
        </p:txBody>
      </p:sp>
      <p:sp>
        <p:nvSpPr>
          <p:cNvPr id="586" name="Google Shape;586;p61"/>
          <p:cNvSpPr txBox="1"/>
          <p:nvPr>
            <p:ph idx="3" type="ctrTitle"/>
          </p:nvPr>
        </p:nvSpPr>
        <p:spPr>
          <a:xfrm>
            <a:off x="1563221" y="3127282"/>
            <a:ext cx="226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 TYPES DE CONTRAT</a:t>
            </a:r>
            <a:endParaRPr/>
          </a:p>
        </p:txBody>
      </p:sp>
      <p:sp>
        <p:nvSpPr>
          <p:cNvPr id="587" name="Google Shape;587;p61"/>
          <p:cNvSpPr txBox="1"/>
          <p:nvPr>
            <p:ph idx="4" type="subTitle"/>
          </p:nvPr>
        </p:nvSpPr>
        <p:spPr>
          <a:xfrm>
            <a:off x="457228" y="3663175"/>
            <a:ext cx="336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Mode forfait pour </a:t>
            </a: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sécuriser</a:t>
            </a:r>
            <a:r>
              <a:rPr lang="fr"/>
              <a:t> :</a:t>
            </a:r>
            <a:br>
              <a:rPr lang="fr"/>
            </a:br>
            <a:r>
              <a:rPr lang="fr"/>
              <a:t>périmètre et budget fixe</a:t>
            </a:r>
            <a:endParaRPr/>
          </a:p>
          <a:p>
            <a:pPr indent="0" lvl="0" marL="0" rtl="0" algn="r">
              <a:spcBef>
                <a:spcPts val="1000"/>
              </a:spcBef>
              <a:spcAft>
                <a:spcPts val="1000"/>
              </a:spcAft>
              <a:buNone/>
            </a:pPr>
            <a:r>
              <a:rPr lang="fr"/>
              <a:t>Mode régie pour </a:t>
            </a: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s’adapter</a:t>
            </a:r>
            <a:r>
              <a:rPr lang="fr"/>
              <a:t> :</a:t>
            </a:r>
            <a:br>
              <a:rPr lang="fr"/>
            </a:br>
            <a:r>
              <a:rPr lang="fr"/>
              <a:t>ressources à disposition</a:t>
            </a:r>
            <a:endParaRPr/>
          </a:p>
        </p:txBody>
      </p:sp>
      <p:sp>
        <p:nvSpPr>
          <p:cNvPr id="588" name="Google Shape;588;p61"/>
          <p:cNvSpPr txBox="1"/>
          <p:nvPr>
            <p:ph idx="2" type="ctrTitle"/>
          </p:nvPr>
        </p:nvSpPr>
        <p:spPr>
          <a:xfrm>
            <a:off x="5319023" y="1167375"/>
            <a:ext cx="2943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ITÉRATIONS &amp; COMMUNICATION</a:t>
            </a:r>
            <a:endParaRPr/>
          </a:p>
        </p:txBody>
      </p:sp>
      <p:sp>
        <p:nvSpPr>
          <p:cNvPr id="589" name="Google Shape;589;p61"/>
          <p:cNvSpPr txBox="1"/>
          <p:nvPr>
            <p:ph idx="1" type="subTitle"/>
          </p:nvPr>
        </p:nvSpPr>
        <p:spPr>
          <a:xfrm>
            <a:off x="5319018" y="1702950"/>
            <a:ext cx="353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Découpage en lots fonctionnels,</a:t>
            </a:r>
            <a:br>
              <a:rPr lang="fr"/>
            </a:br>
            <a:r>
              <a:rPr lang="fr"/>
              <a:t>développés suivant les méthodes </a:t>
            </a: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agiles</a:t>
            </a:r>
            <a:r>
              <a:rPr lang="fr"/>
              <a:t>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fr"/>
              <a:t>Points de </a:t>
            </a: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r>
              <a:rPr lang="fr"/>
              <a:t> réguliers et organisés,</a:t>
            </a:r>
            <a:br>
              <a:rPr lang="fr"/>
            </a:br>
            <a:r>
              <a:rPr lang="fr"/>
              <a:t>grande </a:t>
            </a: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communication</a:t>
            </a:r>
            <a:r>
              <a:rPr lang="fr">
                <a:solidFill>
                  <a:srgbClr val="F5A91E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fr"/>
              <a:t>et alignement avec nos clients.</a:t>
            </a:r>
            <a:endParaRPr/>
          </a:p>
        </p:txBody>
      </p:sp>
      <p:grpSp>
        <p:nvGrpSpPr>
          <p:cNvPr id="590" name="Google Shape;590;p61"/>
          <p:cNvGrpSpPr/>
          <p:nvPr/>
        </p:nvGrpSpPr>
        <p:grpSpPr>
          <a:xfrm>
            <a:off x="125531" y="1943058"/>
            <a:ext cx="1516967" cy="514430"/>
            <a:chOff x="207162" y="1989608"/>
            <a:chExt cx="1075711" cy="364792"/>
          </a:xfrm>
        </p:grpSpPr>
        <p:sp>
          <p:nvSpPr>
            <p:cNvPr id="591" name="Google Shape;591;p61"/>
            <p:cNvSpPr/>
            <p:nvPr/>
          </p:nvSpPr>
          <p:spPr>
            <a:xfrm rot="-5400000">
              <a:off x="182568" y="2014202"/>
              <a:ext cx="364792" cy="31560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61"/>
            <p:cNvSpPr/>
            <p:nvPr/>
          </p:nvSpPr>
          <p:spPr>
            <a:xfrm>
              <a:off x="430573" y="2019574"/>
              <a:ext cx="852300" cy="304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61"/>
            <p:cNvSpPr/>
            <p:nvPr/>
          </p:nvSpPr>
          <p:spPr>
            <a:xfrm rot="-5400000">
              <a:off x="226525" y="2039975"/>
              <a:ext cx="305223" cy="264067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61"/>
            <p:cNvSpPr/>
            <p:nvPr/>
          </p:nvSpPr>
          <p:spPr>
            <a:xfrm rot="-5400000">
              <a:off x="331569" y="2092506"/>
              <a:ext cx="305223" cy="15900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" name="Google Shape;595;p61"/>
          <p:cNvGrpSpPr/>
          <p:nvPr/>
        </p:nvGrpSpPr>
        <p:grpSpPr>
          <a:xfrm>
            <a:off x="264612" y="2106853"/>
            <a:ext cx="213774" cy="213545"/>
            <a:chOff x="1749897" y="2894561"/>
            <a:chExt cx="355993" cy="355612"/>
          </a:xfrm>
        </p:grpSpPr>
        <p:sp>
          <p:nvSpPr>
            <p:cNvPr id="596" name="Google Shape;596;p61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61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61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61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61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61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61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61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61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61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61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" name="Google Shape;607;p61"/>
          <p:cNvGrpSpPr/>
          <p:nvPr/>
        </p:nvGrpSpPr>
        <p:grpSpPr>
          <a:xfrm>
            <a:off x="1398807" y="1943058"/>
            <a:ext cx="1516967" cy="514430"/>
            <a:chOff x="207162" y="1989608"/>
            <a:chExt cx="1075711" cy="364792"/>
          </a:xfrm>
        </p:grpSpPr>
        <p:sp>
          <p:nvSpPr>
            <p:cNvPr id="608" name="Google Shape;608;p61"/>
            <p:cNvSpPr/>
            <p:nvPr/>
          </p:nvSpPr>
          <p:spPr>
            <a:xfrm rot="-5400000">
              <a:off x="182568" y="2014202"/>
              <a:ext cx="364792" cy="31560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61"/>
            <p:cNvSpPr/>
            <p:nvPr/>
          </p:nvSpPr>
          <p:spPr>
            <a:xfrm>
              <a:off x="430573" y="2019574"/>
              <a:ext cx="852300" cy="304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61"/>
            <p:cNvSpPr/>
            <p:nvPr/>
          </p:nvSpPr>
          <p:spPr>
            <a:xfrm rot="-5400000">
              <a:off x="226525" y="2039975"/>
              <a:ext cx="305223" cy="264067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61"/>
            <p:cNvSpPr/>
            <p:nvPr/>
          </p:nvSpPr>
          <p:spPr>
            <a:xfrm rot="-5400000">
              <a:off x="331569" y="2092506"/>
              <a:ext cx="305223" cy="15900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" name="Google Shape;612;p61"/>
          <p:cNvGrpSpPr/>
          <p:nvPr/>
        </p:nvGrpSpPr>
        <p:grpSpPr>
          <a:xfrm rot="2264671">
            <a:off x="1997941" y="1488924"/>
            <a:ext cx="562150" cy="505447"/>
            <a:chOff x="4721625" y="1420750"/>
            <a:chExt cx="74850" cy="67300"/>
          </a:xfrm>
        </p:grpSpPr>
        <p:sp>
          <p:nvSpPr>
            <p:cNvPr id="613" name="Google Shape;613;p61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61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61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6" name="Google Shape;616;p61"/>
          <p:cNvSpPr txBox="1"/>
          <p:nvPr>
            <p:ph idx="1" type="subTitle"/>
          </p:nvPr>
        </p:nvSpPr>
        <p:spPr>
          <a:xfrm>
            <a:off x="577287" y="1984935"/>
            <a:ext cx="860100" cy="42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Analyse</a:t>
            </a:r>
            <a:br>
              <a:rPr lang="fr" sz="8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fr" sz="8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co-conception</a:t>
            </a:r>
            <a:endParaRPr sz="8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617" name="Google Shape;617;p61"/>
          <p:cNvGrpSpPr/>
          <p:nvPr/>
        </p:nvGrpSpPr>
        <p:grpSpPr>
          <a:xfrm>
            <a:off x="2672083" y="1943058"/>
            <a:ext cx="1516967" cy="514430"/>
            <a:chOff x="207162" y="1989608"/>
            <a:chExt cx="1075711" cy="364792"/>
          </a:xfrm>
        </p:grpSpPr>
        <p:sp>
          <p:nvSpPr>
            <p:cNvPr id="618" name="Google Shape;618;p61"/>
            <p:cNvSpPr/>
            <p:nvPr/>
          </p:nvSpPr>
          <p:spPr>
            <a:xfrm rot="-5400000">
              <a:off x="182568" y="2014202"/>
              <a:ext cx="364792" cy="31560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61"/>
            <p:cNvSpPr/>
            <p:nvPr/>
          </p:nvSpPr>
          <p:spPr>
            <a:xfrm>
              <a:off x="430573" y="2019574"/>
              <a:ext cx="852300" cy="304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61"/>
            <p:cNvSpPr/>
            <p:nvPr/>
          </p:nvSpPr>
          <p:spPr>
            <a:xfrm rot="-5400000">
              <a:off x="226525" y="2039975"/>
              <a:ext cx="305223" cy="264067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61"/>
            <p:cNvSpPr/>
            <p:nvPr/>
          </p:nvSpPr>
          <p:spPr>
            <a:xfrm rot="-5400000">
              <a:off x="331569" y="2092506"/>
              <a:ext cx="305223" cy="15900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61"/>
          <p:cNvGrpSpPr/>
          <p:nvPr/>
        </p:nvGrpSpPr>
        <p:grpSpPr>
          <a:xfrm>
            <a:off x="3885649" y="1943070"/>
            <a:ext cx="502766" cy="514430"/>
            <a:chOff x="207162" y="1989608"/>
            <a:chExt cx="356521" cy="364792"/>
          </a:xfrm>
        </p:grpSpPr>
        <p:sp>
          <p:nvSpPr>
            <p:cNvPr id="623" name="Google Shape;623;p61"/>
            <p:cNvSpPr/>
            <p:nvPr/>
          </p:nvSpPr>
          <p:spPr>
            <a:xfrm rot="-5400000">
              <a:off x="182568" y="2014202"/>
              <a:ext cx="364792" cy="31560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61"/>
            <p:cNvSpPr/>
            <p:nvPr/>
          </p:nvSpPr>
          <p:spPr>
            <a:xfrm rot="-5400000">
              <a:off x="226525" y="2039975"/>
              <a:ext cx="305223" cy="264067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61"/>
            <p:cNvSpPr/>
            <p:nvPr/>
          </p:nvSpPr>
          <p:spPr>
            <a:xfrm rot="-5400000">
              <a:off x="331569" y="2092506"/>
              <a:ext cx="305223" cy="15900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6" name="Google Shape;626;p61"/>
          <p:cNvSpPr txBox="1"/>
          <p:nvPr>
            <p:ph idx="1" type="subTitle"/>
          </p:nvPr>
        </p:nvSpPr>
        <p:spPr>
          <a:xfrm>
            <a:off x="1855970" y="1984935"/>
            <a:ext cx="860100" cy="42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Implémentation</a:t>
            </a:r>
            <a:br>
              <a:rPr lang="fr" sz="8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fr" sz="8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itérative</a:t>
            </a:r>
            <a:endParaRPr sz="8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627" name="Google Shape;627;p61"/>
          <p:cNvSpPr txBox="1"/>
          <p:nvPr>
            <p:ph idx="1" type="subTitle"/>
          </p:nvPr>
        </p:nvSpPr>
        <p:spPr>
          <a:xfrm>
            <a:off x="3095052" y="1987958"/>
            <a:ext cx="860100" cy="42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Recette métier</a:t>
            </a:r>
            <a:endParaRPr sz="8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628" name="Google Shape;628;p61"/>
          <p:cNvGrpSpPr/>
          <p:nvPr/>
        </p:nvGrpSpPr>
        <p:grpSpPr>
          <a:xfrm>
            <a:off x="1519570" y="2082445"/>
            <a:ext cx="234096" cy="235329"/>
            <a:chOff x="6069423" y="2891892"/>
            <a:chExt cx="362321" cy="364231"/>
          </a:xfrm>
        </p:grpSpPr>
        <p:sp>
          <p:nvSpPr>
            <p:cNvPr id="629" name="Google Shape;629;p61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61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61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61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61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61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61"/>
          <p:cNvGrpSpPr/>
          <p:nvPr/>
        </p:nvGrpSpPr>
        <p:grpSpPr>
          <a:xfrm>
            <a:off x="2783524" y="2086451"/>
            <a:ext cx="263208" cy="213517"/>
            <a:chOff x="7550258" y="3832670"/>
            <a:chExt cx="371395" cy="301279"/>
          </a:xfrm>
        </p:grpSpPr>
        <p:sp>
          <p:nvSpPr>
            <p:cNvPr id="636" name="Google Shape;636;p61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61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61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61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61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61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61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61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61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61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61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61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61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61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61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61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61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61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" name="Google Shape;654;p61"/>
          <p:cNvGrpSpPr/>
          <p:nvPr/>
        </p:nvGrpSpPr>
        <p:grpSpPr>
          <a:xfrm>
            <a:off x="4009922" y="2081703"/>
            <a:ext cx="234094" cy="230482"/>
            <a:chOff x="1754279" y="4286593"/>
            <a:chExt cx="351439" cy="345965"/>
          </a:xfrm>
        </p:grpSpPr>
        <p:sp>
          <p:nvSpPr>
            <p:cNvPr id="655" name="Google Shape;655;p61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61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61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61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61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" name="Google Shape;660;p61"/>
          <p:cNvSpPr txBox="1"/>
          <p:nvPr>
            <p:ph idx="1" type="subTitle"/>
          </p:nvPr>
        </p:nvSpPr>
        <p:spPr>
          <a:xfrm>
            <a:off x="1988424" y="1617300"/>
            <a:ext cx="554700" cy="19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Sprints</a:t>
            </a:r>
            <a:endParaRPr sz="8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661" name="Google Shape;661;p61"/>
          <p:cNvGrpSpPr/>
          <p:nvPr/>
        </p:nvGrpSpPr>
        <p:grpSpPr>
          <a:xfrm>
            <a:off x="2078173" y="2549394"/>
            <a:ext cx="341129" cy="342940"/>
            <a:chOff x="7098912" y="1969392"/>
            <a:chExt cx="359651" cy="361560"/>
          </a:xfrm>
        </p:grpSpPr>
        <p:sp>
          <p:nvSpPr>
            <p:cNvPr id="662" name="Google Shape;662;p61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61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61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61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61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61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61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61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61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61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61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61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61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75" name="Google Shape;675;p61"/>
          <p:cNvCxnSpPr/>
          <p:nvPr/>
        </p:nvCxnSpPr>
        <p:spPr>
          <a:xfrm>
            <a:off x="1010426" y="2481813"/>
            <a:ext cx="0" cy="279300"/>
          </a:xfrm>
          <a:prstGeom prst="straightConnector1">
            <a:avLst/>
          </a:prstGeom>
          <a:noFill/>
          <a:ln cap="flat" cmpd="sng" w="9525">
            <a:solidFill>
              <a:srgbClr val="657E9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76" name="Google Shape;676;p61"/>
          <p:cNvCxnSpPr/>
          <p:nvPr/>
        </p:nvCxnSpPr>
        <p:spPr>
          <a:xfrm rot="10800000">
            <a:off x="1010345" y="2760965"/>
            <a:ext cx="1008600" cy="0"/>
          </a:xfrm>
          <a:prstGeom prst="straightConnector1">
            <a:avLst/>
          </a:prstGeom>
          <a:noFill/>
          <a:ln cap="flat" cmpd="sng" w="9525">
            <a:solidFill>
              <a:srgbClr val="657E9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61"/>
          <p:cNvCxnSpPr/>
          <p:nvPr/>
        </p:nvCxnSpPr>
        <p:spPr>
          <a:xfrm rot="10800000">
            <a:off x="2459362" y="2760965"/>
            <a:ext cx="998400" cy="0"/>
          </a:xfrm>
          <a:prstGeom prst="straightConnector1">
            <a:avLst/>
          </a:prstGeom>
          <a:noFill/>
          <a:ln cap="flat" cmpd="sng" w="9525">
            <a:solidFill>
              <a:srgbClr val="657E9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78" name="Google Shape;678;p61"/>
          <p:cNvCxnSpPr/>
          <p:nvPr/>
        </p:nvCxnSpPr>
        <p:spPr>
          <a:xfrm>
            <a:off x="1636844" y="2481813"/>
            <a:ext cx="0" cy="279300"/>
          </a:xfrm>
          <a:prstGeom prst="straightConnector1">
            <a:avLst/>
          </a:prstGeom>
          <a:noFill/>
          <a:ln cap="flat" cmpd="sng" w="9525">
            <a:solidFill>
              <a:srgbClr val="657E9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79" name="Google Shape;679;p61"/>
          <p:cNvCxnSpPr/>
          <p:nvPr/>
        </p:nvCxnSpPr>
        <p:spPr>
          <a:xfrm>
            <a:off x="2915420" y="2481813"/>
            <a:ext cx="0" cy="279300"/>
          </a:xfrm>
          <a:prstGeom prst="straightConnector1">
            <a:avLst/>
          </a:prstGeom>
          <a:noFill/>
          <a:ln cap="flat" cmpd="sng" w="9525">
            <a:solidFill>
              <a:srgbClr val="657E9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80" name="Google Shape;680;p61"/>
          <p:cNvCxnSpPr/>
          <p:nvPr/>
        </p:nvCxnSpPr>
        <p:spPr>
          <a:xfrm>
            <a:off x="3457762" y="2481813"/>
            <a:ext cx="0" cy="279300"/>
          </a:xfrm>
          <a:prstGeom prst="straightConnector1">
            <a:avLst/>
          </a:prstGeom>
          <a:noFill/>
          <a:ln cap="flat" cmpd="sng" w="9525">
            <a:solidFill>
              <a:srgbClr val="5F7D95"/>
            </a:solidFill>
            <a:prstDash val="dash"/>
            <a:round/>
            <a:headEnd len="med" w="med" type="none"/>
            <a:tailEnd len="med" w="med" type="none"/>
          </a:ln>
        </p:spPr>
      </p:cxnSp>
      <p:grpSp>
        <p:nvGrpSpPr>
          <p:cNvPr id="681" name="Google Shape;681;p61"/>
          <p:cNvGrpSpPr/>
          <p:nvPr/>
        </p:nvGrpSpPr>
        <p:grpSpPr>
          <a:xfrm>
            <a:off x="7605990" y="3821335"/>
            <a:ext cx="390384" cy="365588"/>
            <a:chOff x="4891198" y="2925108"/>
            <a:chExt cx="334634" cy="334634"/>
          </a:xfrm>
        </p:grpSpPr>
        <p:sp>
          <p:nvSpPr>
            <p:cNvPr id="682" name="Google Shape;682;p61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61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61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61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61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61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61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61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" name="Google Shape;690;p61"/>
          <p:cNvGrpSpPr/>
          <p:nvPr/>
        </p:nvGrpSpPr>
        <p:grpSpPr>
          <a:xfrm>
            <a:off x="8225668" y="3786206"/>
            <a:ext cx="458527" cy="435842"/>
            <a:chOff x="4874902" y="3808799"/>
            <a:chExt cx="345615" cy="350835"/>
          </a:xfrm>
        </p:grpSpPr>
        <p:sp>
          <p:nvSpPr>
            <p:cNvPr id="691" name="Google Shape;691;p61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61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61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61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61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61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61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61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61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61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61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61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61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61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61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61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61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" name="Google Shape;708;p61"/>
          <p:cNvGrpSpPr/>
          <p:nvPr/>
        </p:nvGrpSpPr>
        <p:grpSpPr>
          <a:xfrm>
            <a:off x="6419859" y="3798122"/>
            <a:ext cx="297350" cy="412011"/>
            <a:chOff x="5377363" y="1516169"/>
            <a:chExt cx="257357" cy="356627"/>
          </a:xfrm>
        </p:grpSpPr>
        <p:sp>
          <p:nvSpPr>
            <p:cNvPr id="709" name="Google Shape;709;p61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61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61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61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61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61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61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61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61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61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61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61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61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61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61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61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61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" name="Google Shape;726;p61"/>
          <p:cNvGrpSpPr/>
          <p:nvPr/>
        </p:nvGrpSpPr>
        <p:grpSpPr>
          <a:xfrm>
            <a:off x="5685586" y="3798505"/>
            <a:ext cx="458515" cy="411229"/>
            <a:chOff x="5778676" y="3826972"/>
            <a:chExt cx="349052" cy="313055"/>
          </a:xfrm>
        </p:grpSpPr>
        <p:sp>
          <p:nvSpPr>
            <p:cNvPr id="727" name="Google Shape;727;p61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61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61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61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61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32" name="Google Shape;732;p61"/>
          <p:cNvCxnSpPr/>
          <p:nvPr/>
        </p:nvCxnSpPr>
        <p:spPr>
          <a:xfrm>
            <a:off x="7183665" y="3233575"/>
            <a:ext cx="0" cy="11103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3" name="Google Shape;733;p61"/>
          <p:cNvSpPr txBox="1"/>
          <p:nvPr>
            <p:ph idx="4" type="subTitle"/>
          </p:nvPr>
        </p:nvSpPr>
        <p:spPr>
          <a:xfrm>
            <a:off x="5685567" y="3209713"/>
            <a:ext cx="1038600" cy="3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fr"/>
              <a:t>Forfait</a:t>
            </a:r>
            <a:endParaRPr/>
          </a:p>
        </p:txBody>
      </p:sp>
      <p:sp>
        <p:nvSpPr>
          <p:cNvPr id="734" name="Google Shape;734;p61"/>
          <p:cNvSpPr txBox="1"/>
          <p:nvPr>
            <p:ph idx="4" type="subTitle"/>
          </p:nvPr>
        </p:nvSpPr>
        <p:spPr>
          <a:xfrm>
            <a:off x="7605992" y="3209713"/>
            <a:ext cx="1038600" cy="3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fr"/>
              <a:t>Régie</a:t>
            </a:r>
            <a:endParaRPr/>
          </a:p>
        </p:txBody>
      </p:sp>
      <p:cxnSp>
        <p:nvCxnSpPr>
          <p:cNvPr id="735" name="Google Shape;735;p61"/>
          <p:cNvCxnSpPr/>
          <p:nvPr/>
        </p:nvCxnSpPr>
        <p:spPr>
          <a:xfrm>
            <a:off x="6100450" y="3539229"/>
            <a:ext cx="212400" cy="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6" name="Google Shape;736;p61"/>
          <p:cNvCxnSpPr/>
          <p:nvPr/>
        </p:nvCxnSpPr>
        <p:spPr>
          <a:xfrm>
            <a:off x="8019100" y="3539229"/>
            <a:ext cx="212400" cy="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62"/>
          <p:cNvSpPr txBox="1"/>
          <p:nvPr>
            <p:ph idx="2" type="ctrTitle"/>
          </p:nvPr>
        </p:nvSpPr>
        <p:spPr>
          <a:xfrm>
            <a:off x="610475" y="371750"/>
            <a:ext cx="7199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MEILLEURES TECHNOS</a:t>
            </a:r>
            <a:endParaRPr/>
          </a:p>
        </p:txBody>
      </p:sp>
      <p:sp>
        <p:nvSpPr>
          <p:cNvPr id="742" name="Google Shape;742;p62"/>
          <p:cNvSpPr txBox="1"/>
          <p:nvPr>
            <p:ph type="ctrTitle"/>
          </p:nvPr>
        </p:nvSpPr>
        <p:spPr>
          <a:xfrm>
            <a:off x="2509946" y="1313050"/>
            <a:ext cx="1968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DESIGN ORIENTÉ</a:t>
            </a:r>
            <a:br>
              <a:rPr lang="fr"/>
            </a:br>
            <a:r>
              <a:rPr lang="fr"/>
              <a:t>UTILISATEUR</a:t>
            </a:r>
            <a:endParaRPr/>
          </a:p>
        </p:txBody>
      </p:sp>
      <p:sp>
        <p:nvSpPr>
          <p:cNvPr id="743" name="Google Shape;743;p62"/>
          <p:cNvSpPr txBox="1"/>
          <p:nvPr>
            <p:ph idx="1" type="subTitle"/>
          </p:nvPr>
        </p:nvSpPr>
        <p:spPr>
          <a:xfrm>
            <a:off x="681250" y="1869625"/>
            <a:ext cx="37971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Techniques et principes </a:t>
            </a: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UX Design</a:t>
            </a:r>
            <a:endParaRPr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Philosophie projet focus</a:t>
            </a:r>
            <a:br>
              <a:rPr lang="fr"/>
            </a:br>
            <a:r>
              <a:rPr lang="fr"/>
              <a:t>sur le </a:t>
            </a: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ressenti</a:t>
            </a:r>
            <a:r>
              <a:rPr lang="fr">
                <a:solidFill>
                  <a:srgbClr val="F5A91E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fr"/>
              <a:t>utilisateur</a:t>
            </a:r>
            <a:endParaRPr/>
          </a:p>
        </p:txBody>
      </p:sp>
      <p:sp>
        <p:nvSpPr>
          <p:cNvPr id="744" name="Google Shape;744;p62"/>
          <p:cNvSpPr txBox="1"/>
          <p:nvPr>
            <p:ph idx="3" type="ctrTitle"/>
          </p:nvPr>
        </p:nvSpPr>
        <p:spPr>
          <a:xfrm>
            <a:off x="2509946" y="3230283"/>
            <a:ext cx="1968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HÉBERGEMENT</a:t>
            </a:r>
            <a:br>
              <a:rPr lang="fr"/>
            </a:br>
            <a:r>
              <a:rPr lang="fr"/>
              <a:t>CLOUD SÉCURISÉ</a:t>
            </a:r>
            <a:endParaRPr/>
          </a:p>
        </p:txBody>
      </p:sp>
      <p:sp>
        <p:nvSpPr>
          <p:cNvPr id="745" name="Google Shape;745;p62"/>
          <p:cNvSpPr txBox="1"/>
          <p:nvPr>
            <p:ph idx="4" type="subTitle"/>
          </p:nvPr>
        </p:nvSpPr>
        <p:spPr>
          <a:xfrm>
            <a:off x="681250" y="3779983"/>
            <a:ext cx="37971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DevOps</a:t>
            </a:r>
            <a:r>
              <a:rPr lang="fr"/>
              <a:t>, scripts automatisés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Sécurisation, mise à jour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Sauvegarde et </a:t>
            </a: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monitoring</a:t>
            </a:r>
            <a:endParaRPr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62"/>
          <p:cNvSpPr txBox="1"/>
          <p:nvPr>
            <p:ph idx="5" type="ctrTitle"/>
          </p:nvPr>
        </p:nvSpPr>
        <p:spPr>
          <a:xfrm>
            <a:off x="4665653" y="1313050"/>
            <a:ext cx="1968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ARCHITECTURE</a:t>
            </a:r>
            <a:br>
              <a:rPr lang="fr"/>
            </a:br>
            <a:r>
              <a:rPr lang="fr"/>
              <a:t>LOGICIEL ROBUSTE</a:t>
            </a:r>
            <a:endParaRPr/>
          </a:p>
        </p:txBody>
      </p:sp>
      <p:sp>
        <p:nvSpPr>
          <p:cNvPr id="747" name="Google Shape;747;p62"/>
          <p:cNvSpPr txBox="1"/>
          <p:nvPr>
            <p:ph idx="6" type="subTitle"/>
          </p:nvPr>
        </p:nvSpPr>
        <p:spPr>
          <a:xfrm>
            <a:off x="4665650" y="1869625"/>
            <a:ext cx="37971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Choix d’implémentation adapté au projet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Pragmatisme</a:t>
            </a:r>
            <a:r>
              <a:rPr lang="fr"/>
              <a:t>, efficacité, maintenabilité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Micro-services &amp; </a:t>
            </a: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API</a:t>
            </a:r>
            <a:endParaRPr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8" name="Google Shape;748;p62"/>
          <p:cNvSpPr txBox="1"/>
          <p:nvPr>
            <p:ph idx="7" type="ctrTitle"/>
          </p:nvPr>
        </p:nvSpPr>
        <p:spPr>
          <a:xfrm>
            <a:off x="4665653" y="3230283"/>
            <a:ext cx="1968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DÉVELOPPEMENT</a:t>
            </a:r>
            <a:br>
              <a:rPr lang="fr"/>
            </a:br>
            <a:r>
              <a:rPr lang="fr"/>
              <a:t>HAUT DE GAMME</a:t>
            </a:r>
            <a:endParaRPr/>
          </a:p>
        </p:txBody>
      </p:sp>
      <p:sp>
        <p:nvSpPr>
          <p:cNvPr id="749" name="Google Shape;749;p62"/>
          <p:cNvSpPr txBox="1"/>
          <p:nvPr>
            <p:ph idx="8" type="subTitle"/>
          </p:nvPr>
        </p:nvSpPr>
        <p:spPr>
          <a:xfrm>
            <a:off x="4665650" y="3779983"/>
            <a:ext cx="37971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Langages et </a:t>
            </a: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technologies de pointe</a:t>
            </a:r>
            <a:endParaRPr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Qualité du développement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Usine logicielle et </a:t>
            </a:r>
            <a:r>
              <a:rPr lang="fr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tests</a:t>
            </a:r>
            <a:r>
              <a:rPr lang="fr">
                <a:solidFill>
                  <a:srgbClr val="F5A91E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fr"/>
              <a:t>automatisés</a:t>
            </a:r>
            <a:endParaRPr/>
          </a:p>
        </p:txBody>
      </p:sp>
      <p:grpSp>
        <p:nvGrpSpPr>
          <p:cNvPr id="750" name="Google Shape;750;p62"/>
          <p:cNvGrpSpPr/>
          <p:nvPr/>
        </p:nvGrpSpPr>
        <p:grpSpPr>
          <a:xfrm>
            <a:off x="549773" y="1164376"/>
            <a:ext cx="1486777" cy="1436495"/>
            <a:chOff x="3729467" y="2889422"/>
            <a:chExt cx="419153" cy="404977"/>
          </a:xfrm>
        </p:grpSpPr>
        <p:sp>
          <p:nvSpPr>
            <p:cNvPr id="751" name="Google Shape;751;p6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  <p:sp>
          <p:nvSpPr>
            <p:cNvPr id="752" name="Google Shape;752;p6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  <p:sp>
          <p:nvSpPr>
            <p:cNvPr id="753" name="Google Shape;753;p6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  <p:sp>
          <p:nvSpPr>
            <p:cNvPr id="754" name="Google Shape;754;p6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  <p:sp>
          <p:nvSpPr>
            <p:cNvPr id="755" name="Google Shape;755;p6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  <p:sp>
          <p:nvSpPr>
            <p:cNvPr id="756" name="Google Shape;756;p6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  <p:sp>
          <p:nvSpPr>
            <p:cNvPr id="757" name="Google Shape;757;p6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</p:grpSp>
      <p:sp>
        <p:nvSpPr>
          <p:cNvPr id="758" name="Google Shape;758;p62"/>
          <p:cNvSpPr txBox="1"/>
          <p:nvPr/>
        </p:nvSpPr>
        <p:spPr>
          <a:xfrm>
            <a:off x="895979" y="1208460"/>
            <a:ext cx="537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Tests</a:t>
            </a:r>
            <a:br>
              <a:rPr b="1" lang="fr" sz="5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b="1" lang="fr" sz="5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d’utilisation</a:t>
            </a:r>
            <a:endParaRPr b="1" sz="5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59" name="Google Shape;759;p62"/>
          <p:cNvSpPr txBox="1"/>
          <p:nvPr/>
        </p:nvSpPr>
        <p:spPr>
          <a:xfrm>
            <a:off x="1338153" y="1287201"/>
            <a:ext cx="537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Focus</a:t>
            </a:r>
            <a:br>
              <a:rPr b="1" lang="fr" sz="5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b="1" lang="fr" sz="5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Utilisateur</a:t>
            </a:r>
            <a:endParaRPr b="1" sz="5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60" name="Google Shape;760;p62"/>
          <p:cNvSpPr txBox="1"/>
          <p:nvPr/>
        </p:nvSpPr>
        <p:spPr>
          <a:xfrm>
            <a:off x="1549971" y="1743718"/>
            <a:ext cx="537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Cohérence</a:t>
            </a:r>
            <a:endParaRPr b="1" sz="5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61" name="Google Shape;761;p62"/>
          <p:cNvSpPr txBox="1"/>
          <p:nvPr/>
        </p:nvSpPr>
        <p:spPr>
          <a:xfrm>
            <a:off x="1390959" y="2148254"/>
            <a:ext cx="537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Hiérarchie</a:t>
            </a:r>
            <a:endParaRPr b="1" sz="5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62" name="Google Shape;762;p62"/>
          <p:cNvSpPr txBox="1"/>
          <p:nvPr/>
        </p:nvSpPr>
        <p:spPr>
          <a:xfrm>
            <a:off x="922951" y="2274253"/>
            <a:ext cx="537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Contexte</a:t>
            </a:r>
            <a:endParaRPr b="1" sz="5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63" name="Google Shape;763;p62"/>
          <p:cNvSpPr txBox="1"/>
          <p:nvPr/>
        </p:nvSpPr>
        <p:spPr>
          <a:xfrm>
            <a:off x="569278" y="1957172"/>
            <a:ext cx="537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Donner le contrôle</a:t>
            </a:r>
            <a:endParaRPr b="1" sz="5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64" name="Google Shape;764;p62"/>
          <p:cNvSpPr txBox="1"/>
          <p:nvPr/>
        </p:nvSpPr>
        <p:spPr>
          <a:xfrm>
            <a:off x="533516" y="1553402"/>
            <a:ext cx="537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Accessibilité</a:t>
            </a:r>
            <a:endParaRPr b="1" sz="5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65" name="Google Shape;765;p62"/>
          <p:cNvSpPr/>
          <p:nvPr/>
        </p:nvSpPr>
        <p:spPr>
          <a:xfrm>
            <a:off x="1036004" y="1632299"/>
            <a:ext cx="513900" cy="513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grpSp>
        <p:nvGrpSpPr>
          <p:cNvPr id="766" name="Google Shape;766;p62"/>
          <p:cNvGrpSpPr/>
          <p:nvPr/>
        </p:nvGrpSpPr>
        <p:grpSpPr>
          <a:xfrm>
            <a:off x="1144925" y="1759096"/>
            <a:ext cx="295934" cy="227557"/>
            <a:chOff x="1781317" y="3391400"/>
            <a:chExt cx="367255" cy="282364"/>
          </a:xfrm>
        </p:grpSpPr>
        <p:sp>
          <p:nvSpPr>
            <p:cNvPr id="767" name="Google Shape;767;p62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  <p:sp>
          <p:nvSpPr>
            <p:cNvPr id="768" name="Google Shape;768;p62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  <p:sp>
          <p:nvSpPr>
            <p:cNvPr id="769" name="Google Shape;769;p62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  <p:sp>
          <p:nvSpPr>
            <p:cNvPr id="770" name="Google Shape;770;p62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  <p:sp>
          <p:nvSpPr>
            <p:cNvPr id="771" name="Google Shape;771;p62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  <p:sp>
          <p:nvSpPr>
            <p:cNvPr id="772" name="Google Shape;772;p62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/>
            </a:p>
          </p:txBody>
        </p:sp>
      </p:grpSp>
      <p:grpSp>
        <p:nvGrpSpPr>
          <p:cNvPr id="773" name="Google Shape;773;p62"/>
          <p:cNvGrpSpPr/>
          <p:nvPr/>
        </p:nvGrpSpPr>
        <p:grpSpPr>
          <a:xfrm>
            <a:off x="7796241" y="1128518"/>
            <a:ext cx="290980" cy="223052"/>
            <a:chOff x="5201273" y="1076935"/>
            <a:chExt cx="326577" cy="250338"/>
          </a:xfrm>
        </p:grpSpPr>
        <p:sp>
          <p:nvSpPr>
            <p:cNvPr id="774" name="Google Shape;774;p62"/>
            <p:cNvSpPr/>
            <p:nvPr/>
          </p:nvSpPr>
          <p:spPr>
            <a:xfrm>
              <a:off x="5201273" y="1076935"/>
              <a:ext cx="326577" cy="250338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62"/>
            <p:cNvSpPr/>
            <p:nvPr/>
          </p:nvSpPr>
          <p:spPr>
            <a:xfrm>
              <a:off x="5246520" y="1174819"/>
              <a:ext cx="234857" cy="62916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62"/>
            <p:cNvSpPr/>
            <p:nvPr/>
          </p:nvSpPr>
          <p:spPr>
            <a:xfrm>
              <a:off x="5246520" y="1095825"/>
              <a:ext cx="234857" cy="62916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7" name="Google Shape;777;p62"/>
          <p:cNvSpPr txBox="1"/>
          <p:nvPr>
            <p:ph idx="1" type="subTitle"/>
          </p:nvPr>
        </p:nvSpPr>
        <p:spPr>
          <a:xfrm>
            <a:off x="7767195" y="1403055"/>
            <a:ext cx="578400" cy="771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fr" sz="500"/>
              <a:t>FRONT-END</a:t>
            </a:r>
            <a:endParaRPr sz="500"/>
          </a:p>
        </p:txBody>
      </p:sp>
      <p:sp>
        <p:nvSpPr>
          <p:cNvPr id="778" name="Google Shape;778;p62"/>
          <p:cNvSpPr txBox="1"/>
          <p:nvPr>
            <p:ph idx="1" type="subTitle"/>
          </p:nvPr>
        </p:nvSpPr>
        <p:spPr>
          <a:xfrm>
            <a:off x="7552399" y="2437020"/>
            <a:ext cx="578400" cy="771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fr" sz="500"/>
              <a:t>BACK-END 1</a:t>
            </a:r>
            <a:endParaRPr sz="500"/>
          </a:p>
        </p:txBody>
      </p:sp>
      <p:sp>
        <p:nvSpPr>
          <p:cNvPr id="779" name="Google Shape;779;p62"/>
          <p:cNvSpPr txBox="1"/>
          <p:nvPr>
            <p:ph idx="1" type="subTitle"/>
          </p:nvPr>
        </p:nvSpPr>
        <p:spPr>
          <a:xfrm>
            <a:off x="8056386" y="2437020"/>
            <a:ext cx="578400" cy="771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fr" sz="500"/>
              <a:t>BACK-END 2</a:t>
            </a:r>
            <a:endParaRPr sz="500"/>
          </a:p>
        </p:txBody>
      </p:sp>
      <p:cxnSp>
        <p:nvCxnSpPr>
          <p:cNvPr id="780" name="Google Shape;780;p62"/>
          <p:cNvCxnSpPr>
            <a:stCxn id="777" idx="2"/>
            <a:endCxn id="781" idx="0"/>
          </p:cNvCxnSpPr>
          <p:nvPr/>
        </p:nvCxnSpPr>
        <p:spPr>
          <a:xfrm rot="5400000">
            <a:off x="7850895" y="1470555"/>
            <a:ext cx="195900" cy="215100"/>
          </a:xfrm>
          <a:prstGeom prst="curvedConnector3">
            <a:avLst>
              <a:gd fmla="val 5003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2" name="Google Shape;782;p62"/>
          <p:cNvCxnSpPr>
            <a:stCxn id="777" idx="2"/>
            <a:endCxn id="783" idx="0"/>
          </p:cNvCxnSpPr>
          <p:nvPr/>
        </p:nvCxnSpPr>
        <p:spPr>
          <a:xfrm flipH="1" rot="-5400000">
            <a:off x="8102895" y="1433655"/>
            <a:ext cx="195900" cy="288900"/>
          </a:xfrm>
          <a:prstGeom prst="curvedConnector3">
            <a:avLst>
              <a:gd fmla="val 5003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1" name="Google Shape;781;p62"/>
          <p:cNvSpPr/>
          <p:nvPr/>
        </p:nvSpPr>
        <p:spPr>
          <a:xfrm>
            <a:off x="7661750" y="1676172"/>
            <a:ext cx="359100" cy="730500"/>
          </a:xfrm>
          <a:prstGeom prst="roundRect">
            <a:avLst>
              <a:gd fmla="val 16667" name="adj"/>
            </a:avLst>
          </a:prstGeom>
          <a:solidFill>
            <a:srgbClr val="F7F7F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4" name="Google Shape;784;p62"/>
          <p:cNvGrpSpPr/>
          <p:nvPr/>
        </p:nvGrpSpPr>
        <p:grpSpPr>
          <a:xfrm>
            <a:off x="7728558" y="1736768"/>
            <a:ext cx="263679" cy="265069"/>
            <a:chOff x="5157677" y="1988187"/>
            <a:chExt cx="295936" cy="297496"/>
          </a:xfrm>
        </p:grpSpPr>
        <p:sp>
          <p:nvSpPr>
            <p:cNvPr id="785" name="Google Shape;785;p62"/>
            <p:cNvSpPr/>
            <p:nvPr/>
          </p:nvSpPr>
          <p:spPr>
            <a:xfrm>
              <a:off x="5157677" y="1988187"/>
              <a:ext cx="227842" cy="227842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62"/>
            <p:cNvSpPr/>
            <p:nvPr/>
          </p:nvSpPr>
          <p:spPr>
            <a:xfrm>
              <a:off x="5232891" y="2050090"/>
              <a:ext cx="91355" cy="79578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62"/>
            <p:cNvSpPr/>
            <p:nvPr/>
          </p:nvSpPr>
          <p:spPr>
            <a:xfrm>
              <a:off x="5219268" y="2082900"/>
              <a:ext cx="86078" cy="72481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62"/>
            <p:cNvSpPr/>
            <p:nvPr/>
          </p:nvSpPr>
          <p:spPr>
            <a:xfrm>
              <a:off x="5301606" y="2133052"/>
              <a:ext cx="152007" cy="152631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62"/>
            <p:cNvSpPr/>
            <p:nvPr/>
          </p:nvSpPr>
          <p:spPr>
            <a:xfrm>
              <a:off x="5350821" y="2182579"/>
              <a:ext cx="52671" cy="52645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62"/>
            <p:cNvSpPr/>
            <p:nvPr/>
          </p:nvSpPr>
          <p:spPr>
            <a:xfrm>
              <a:off x="5242796" y="2074554"/>
              <a:ext cx="57298" cy="57298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" name="Google Shape;791;p62"/>
          <p:cNvGrpSpPr/>
          <p:nvPr/>
        </p:nvGrpSpPr>
        <p:grpSpPr>
          <a:xfrm>
            <a:off x="7737529" y="2123280"/>
            <a:ext cx="245744" cy="228650"/>
            <a:chOff x="5167746" y="2421982"/>
            <a:chExt cx="275807" cy="256621"/>
          </a:xfrm>
        </p:grpSpPr>
        <p:sp>
          <p:nvSpPr>
            <p:cNvPr id="792" name="Google Shape;792;p62"/>
            <p:cNvSpPr/>
            <p:nvPr/>
          </p:nvSpPr>
          <p:spPr>
            <a:xfrm>
              <a:off x="5167746" y="2421982"/>
              <a:ext cx="275807" cy="256621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62"/>
            <p:cNvSpPr/>
            <p:nvPr/>
          </p:nvSpPr>
          <p:spPr>
            <a:xfrm>
              <a:off x="5337049" y="2571189"/>
              <a:ext cx="48927" cy="48615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3" name="Google Shape;783;p62"/>
          <p:cNvSpPr/>
          <p:nvPr/>
        </p:nvSpPr>
        <p:spPr>
          <a:xfrm>
            <a:off x="8165731" y="1676172"/>
            <a:ext cx="359100" cy="730500"/>
          </a:xfrm>
          <a:prstGeom prst="roundRect">
            <a:avLst>
              <a:gd fmla="val 16667" name="adj"/>
            </a:avLst>
          </a:prstGeom>
          <a:solidFill>
            <a:srgbClr val="F7F7F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4" name="Google Shape;794;p62"/>
          <p:cNvGrpSpPr/>
          <p:nvPr/>
        </p:nvGrpSpPr>
        <p:grpSpPr>
          <a:xfrm>
            <a:off x="8232557" y="1736768"/>
            <a:ext cx="263679" cy="265069"/>
            <a:chOff x="5723333" y="1988187"/>
            <a:chExt cx="295936" cy="297496"/>
          </a:xfrm>
        </p:grpSpPr>
        <p:sp>
          <p:nvSpPr>
            <p:cNvPr id="795" name="Google Shape;795;p62"/>
            <p:cNvSpPr/>
            <p:nvPr/>
          </p:nvSpPr>
          <p:spPr>
            <a:xfrm>
              <a:off x="5723333" y="1988187"/>
              <a:ext cx="227842" cy="227842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62"/>
            <p:cNvSpPr/>
            <p:nvPr/>
          </p:nvSpPr>
          <p:spPr>
            <a:xfrm>
              <a:off x="5798547" y="2050090"/>
              <a:ext cx="91355" cy="79578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62"/>
            <p:cNvSpPr/>
            <p:nvPr/>
          </p:nvSpPr>
          <p:spPr>
            <a:xfrm>
              <a:off x="5784924" y="2082900"/>
              <a:ext cx="86078" cy="72481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62"/>
            <p:cNvSpPr/>
            <p:nvPr/>
          </p:nvSpPr>
          <p:spPr>
            <a:xfrm>
              <a:off x="5867262" y="2133052"/>
              <a:ext cx="152007" cy="152631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62"/>
            <p:cNvSpPr/>
            <p:nvPr/>
          </p:nvSpPr>
          <p:spPr>
            <a:xfrm>
              <a:off x="5916477" y="2182579"/>
              <a:ext cx="52671" cy="52645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62"/>
            <p:cNvSpPr/>
            <p:nvPr/>
          </p:nvSpPr>
          <p:spPr>
            <a:xfrm>
              <a:off x="5808453" y="2074554"/>
              <a:ext cx="57298" cy="57298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" name="Google Shape;801;p62"/>
          <p:cNvGrpSpPr/>
          <p:nvPr/>
        </p:nvGrpSpPr>
        <p:grpSpPr>
          <a:xfrm>
            <a:off x="8241529" y="2123280"/>
            <a:ext cx="245744" cy="228650"/>
            <a:chOff x="5733402" y="2421982"/>
            <a:chExt cx="275807" cy="256621"/>
          </a:xfrm>
        </p:grpSpPr>
        <p:sp>
          <p:nvSpPr>
            <p:cNvPr id="802" name="Google Shape;802;p62"/>
            <p:cNvSpPr/>
            <p:nvPr/>
          </p:nvSpPr>
          <p:spPr>
            <a:xfrm>
              <a:off x="5733402" y="2421982"/>
              <a:ext cx="275807" cy="256621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62"/>
            <p:cNvSpPr/>
            <p:nvPr/>
          </p:nvSpPr>
          <p:spPr>
            <a:xfrm>
              <a:off x="5902705" y="2571189"/>
              <a:ext cx="48927" cy="48615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" name="Google Shape;804;p62"/>
          <p:cNvGrpSpPr/>
          <p:nvPr/>
        </p:nvGrpSpPr>
        <p:grpSpPr>
          <a:xfrm>
            <a:off x="8187007" y="1107577"/>
            <a:ext cx="153038" cy="265106"/>
            <a:chOff x="5639843" y="1053433"/>
            <a:chExt cx="171760" cy="297538"/>
          </a:xfrm>
        </p:grpSpPr>
        <p:sp>
          <p:nvSpPr>
            <p:cNvPr id="805" name="Google Shape;805;p62"/>
            <p:cNvSpPr/>
            <p:nvPr/>
          </p:nvSpPr>
          <p:spPr>
            <a:xfrm>
              <a:off x="5639843" y="1053433"/>
              <a:ext cx="171760" cy="297538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62"/>
            <p:cNvSpPr/>
            <p:nvPr/>
          </p:nvSpPr>
          <p:spPr>
            <a:xfrm>
              <a:off x="5721188" y="1070958"/>
              <a:ext cx="26301" cy="848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62"/>
            <p:cNvSpPr/>
            <p:nvPr/>
          </p:nvSpPr>
          <p:spPr>
            <a:xfrm>
              <a:off x="5712412" y="1307135"/>
              <a:ext cx="25986" cy="25697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62"/>
            <p:cNvSpPr/>
            <p:nvPr/>
          </p:nvSpPr>
          <p:spPr>
            <a:xfrm>
              <a:off x="5703978" y="1070958"/>
              <a:ext cx="8461" cy="848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" name="Google Shape;809;p62"/>
          <p:cNvGrpSpPr/>
          <p:nvPr/>
        </p:nvGrpSpPr>
        <p:grpSpPr>
          <a:xfrm>
            <a:off x="83917" y="3249792"/>
            <a:ext cx="2452469" cy="1446213"/>
            <a:chOff x="4714886" y="3271938"/>
            <a:chExt cx="1202721" cy="709241"/>
          </a:xfrm>
        </p:grpSpPr>
        <p:grpSp>
          <p:nvGrpSpPr>
            <p:cNvPr id="810" name="Google Shape;810;p62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811" name="Google Shape;811;p62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62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62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62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62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62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62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62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62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62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62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62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62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62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62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62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62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62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62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62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62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62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62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62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62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62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62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62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62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62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62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62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62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62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62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62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62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62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62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62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62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62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62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62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62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62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62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62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62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62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62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62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62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62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62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62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62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62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62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62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62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62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62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62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62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62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62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62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62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62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62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62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62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62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62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62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62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62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62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62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62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62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62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62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62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62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62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62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62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62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62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62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62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62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62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62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62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62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62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62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62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62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62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62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62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62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62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62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62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62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62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62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62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62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62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62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62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62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62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62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62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62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62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62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62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62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62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62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62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62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62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62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62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62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62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62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62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62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62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62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62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62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62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62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62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62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62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62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62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62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62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62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62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62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62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62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62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62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62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62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62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62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62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62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62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62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62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62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62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62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62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62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62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62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62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62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62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62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62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62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62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62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62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62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62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62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62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62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62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62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62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62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62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62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62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62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62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62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62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62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62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62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62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62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62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62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62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62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62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62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62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62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62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62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62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62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62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62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62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62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62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62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62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62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62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62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62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62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62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62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62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62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62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62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62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62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62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62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62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62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62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62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62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62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62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62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62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62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62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62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62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62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62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62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62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62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62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62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62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62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62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62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62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62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62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62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62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62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62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62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62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62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62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62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85" name="Google Shape;1085;p62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6" name="Google Shape;1086;p62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1087" name="Google Shape;1087;p62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62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62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62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62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62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62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62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62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62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62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62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62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62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62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62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62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62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62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62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62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62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62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62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62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62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62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62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62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62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62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62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62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62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62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62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23" name="Google Shape;1123;p62"/>
          <p:cNvGrpSpPr/>
          <p:nvPr/>
        </p:nvGrpSpPr>
        <p:grpSpPr>
          <a:xfrm>
            <a:off x="7290784" y="3138770"/>
            <a:ext cx="1511926" cy="1508011"/>
            <a:chOff x="5690416" y="2043048"/>
            <a:chExt cx="2494515" cy="2488057"/>
          </a:xfrm>
        </p:grpSpPr>
        <p:grpSp>
          <p:nvGrpSpPr>
            <p:cNvPr id="1124" name="Google Shape;1124;p62"/>
            <p:cNvGrpSpPr/>
            <p:nvPr/>
          </p:nvGrpSpPr>
          <p:grpSpPr>
            <a:xfrm>
              <a:off x="5690416" y="2043048"/>
              <a:ext cx="2455750" cy="2481100"/>
              <a:chOff x="4906800" y="1507500"/>
              <a:chExt cx="70350" cy="71075"/>
            </a:xfrm>
          </p:grpSpPr>
          <p:sp>
            <p:nvSpPr>
              <p:cNvPr id="1125" name="Google Shape;1125;p62"/>
              <p:cNvSpPr/>
              <p:nvPr/>
            </p:nvSpPr>
            <p:spPr>
              <a:xfrm>
                <a:off x="4916000" y="1507500"/>
                <a:ext cx="30850" cy="24000"/>
              </a:xfrm>
              <a:custGeom>
                <a:rect b="b" l="l" r="r" t="t"/>
                <a:pathLst>
                  <a:path extrusionOk="0" h="960" w="1234">
                    <a:moveTo>
                      <a:pt x="837" y="1"/>
                    </a:moveTo>
                    <a:lnTo>
                      <a:pt x="837" y="202"/>
                    </a:lnTo>
                    <a:cubicBezTo>
                      <a:pt x="484" y="282"/>
                      <a:pt x="181" y="498"/>
                      <a:pt x="0" y="808"/>
                    </a:cubicBezTo>
                    <a:lnTo>
                      <a:pt x="455" y="960"/>
                    </a:lnTo>
                    <a:cubicBezTo>
                      <a:pt x="556" y="837"/>
                      <a:pt x="686" y="736"/>
                      <a:pt x="837" y="686"/>
                    </a:cubicBezTo>
                    <a:lnTo>
                      <a:pt x="837" y="823"/>
                    </a:lnTo>
                    <a:lnTo>
                      <a:pt x="1234" y="42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000"/>
              </a:p>
            </p:txBody>
          </p:sp>
          <p:sp>
            <p:nvSpPr>
              <p:cNvPr id="1126" name="Google Shape;1126;p62"/>
              <p:cNvSpPr/>
              <p:nvPr/>
            </p:nvSpPr>
            <p:spPr>
              <a:xfrm>
                <a:off x="4906800" y="1533825"/>
                <a:ext cx="19675" cy="32475"/>
              </a:xfrm>
              <a:custGeom>
                <a:rect b="b" l="l" r="r" t="t"/>
                <a:pathLst>
                  <a:path extrusionOk="0" h="1299" w="787">
                    <a:moveTo>
                      <a:pt x="527" y="1"/>
                    </a:moveTo>
                    <a:lnTo>
                      <a:pt x="1" y="246"/>
                    </a:lnTo>
                    <a:lnTo>
                      <a:pt x="181" y="303"/>
                    </a:lnTo>
                    <a:cubicBezTo>
                      <a:pt x="181" y="347"/>
                      <a:pt x="174" y="390"/>
                      <a:pt x="174" y="433"/>
                    </a:cubicBezTo>
                    <a:cubicBezTo>
                      <a:pt x="174" y="751"/>
                      <a:pt x="289" y="1061"/>
                      <a:pt x="498" y="1299"/>
                    </a:cubicBezTo>
                    <a:lnTo>
                      <a:pt x="787" y="909"/>
                    </a:lnTo>
                    <a:cubicBezTo>
                      <a:pt x="693" y="772"/>
                      <a:pt x="650" y="614"/>
                      <a:pt x="642" y="455"/>
                    </a:cubicBezTo>
                    <a:lnTo>
                      <a:pt x="642" y="455"/>
                    </a:lnTo>
                    <a:lnTo>
                      <a:pt x="787" y="498"/>
                    </a:lnTo>
                    <a:lnTo>
                      <a:pt x="527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000"/>
              </a:p>
            </p:txBody>
          </p:sp>
          <p:sp>
            <p:nvSpPr>
              <p:cNvPr id="1127" name="Google Shape;1127;p62"/>
              <p:cNvSpPr/>
              <p:nvPr/>
            </p:nvSpPr>
            <p:spPr>
              <a:xfrm>
                <a:off x="4926625" y="1561950"/>
                <a:ext cx="30675" cy="16625"/>
              </a:xfrm>
              <a:custGeom>
                <a:rect b="b" l="l" r="r" t="t"/>
                <a:pathLst>
                  <a:path extrusionOk="0" h="665" w="1227">
                    <a:moveTo>
                      <a:pt x="556" y="1"/>
                    </a:moveTo>
                    <a:lnTo>
                      <a:pt x="1" y="87"/>
                    </a:lnTo>
                    <a:lnTo>
                      <a:pt x="66" y="664"/>
                    </a:lnTo>
                    <a:lnTo>
                      <a:pt x="181" y="513"/>
                    </a:lnTo>
                    <a:cubicBezTo>
                      <a:pt x="347" y="585"/>
                      <a:pt x="526" y="621"/>
                      <a:pt x="704" y="621"/>
                    </a:cubicBezTo>
                    <a:cubicBezTo>
                      <a:pt x="883" y="621"/>
                      <a:pt x="1061" y="585"/>
                      <a:pt x="1227" y="513"/>
                    </a:cubicBezTo>
                    <a:lnTo>
                      <a:pt x="946" y="123"/>
                    </a:lnTo>
                    <a:cubicBezTo>
                      <a:pt x="866" y="149"/>
                      <a:pt x="785" y="161"/>
                      <a:pt x="704" y="161"/>
                    </a:cubicBezTo>
                    <a:cubicBezTo>
                      <a:pt x="623" y="161"/>
                      <a:pt x="542" y="149"/>
                      <a:pt x="462" y="123"/>
                    </a:cubicBez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000"/>
              </a:p>
            </p:txBody>
          </p:sp>
          <p:sp>
            <p:nvSpPr>
              <p:cNvPr id="1128" name="Google Shape;1128;p62"/>
              <p:cNvSpPr/>
              <p:nvPr/>
            </p:nvSpPr>
            <p:spPr>
              <a:xfrm>
                <a:off x="4957475" y="1541400"/>
                <a:ext cx="19675" cy="27800"/>
              </a:xfrm>
              <a:custGeom>
                <a:rect b="b" l="l" r="r" t="t"/>
                <a:pathLst>
                  <a:path extrusionOk="0" h="1112" w="787">
                    <a:moveTo>
                      <a:pt x="779" y="0"/>
                    </a:moveTo>
                    <a:lnTo>
                      <a:pt x="318" y="145"/>
                    </a:lnTo>
                    <a:cubicBezTo>
                      <a:pt x="318" y="303"/>
                      <a:pt x="274" y="455"/>
                      <a:pt x="188" y="592"/>
                    </a:cubicBezTo>
                    <a:lnTo>
                      <a:pt x="80" y="448"/>
                    </a:lnTo>
                    <a:lnTo>
                      <a:pt x="0" y="1003"/>
                    </a:lnTo>
                    <a:lnTo>
                      <a:pt x="570" y="1111"/>
                    </a:lnTo>
                    <a:lnTo>
                      <a:pt x="469" y="981"/>
                    </a:lnTo>
                    <a:cubicBezTo>
                      <a:pt x="671" y="743"/>
                      <a:pt x="786" y="440"/>
                      <a:pt x="786" y="130"/>
                    </a:cubicBezTo>
                    <a:cubicBezTo>
                      <a:pt x="786" y="87"/>
                      <a:pt x="786" y="44"/>
                      <a:pt x="7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000"/>
              </a:p>
            </p:txBody>
          </p:sp>
          <p:sp>
            <p:nvSpPr>
              <p:cNvPr id="1129" name="Google Shape;1129;p62"/>
              <p:cNvSpPr/>
              <p:nvPr/>
            </p:nvSpPr>
            <p:spPr>
              <a:xfrm>
                <a:off x="4951325" y="1512550"/>
                <a:ext cx="24925" cy="26350"/>
              </a:xfrm>
              <a:custGeom>
                <a:rect b="b" l="l" r="r" t="t"/>
                <a:pathLst>
                  <a:path extrusionOk="0" h="1054" w="997">
                    <a:moveTo>
                      <a:pt x="1" y="0"/>
                    </a:moveTo>
                    <a:lnTo>
                      <a:pt x="1" y="476"/>
                    </a:lnTo>
                    <a:cubicBezTo>
                      <a:pt x="145" y="534"/>
                      <a:pt x="282" y="628"/>
                      <a:pt x="376" y="751"/>
                    </a:cubicBezTo>
                    <a:lnTo>
                      <a:pt x="210" y="801"/>
                    </a:lnTo>
                    <a:lnTo>
                      <a:pt x="715" y="1053"/>
                    </a:lnTo>
                    <a:lnTo>
                      <a:pt x="996" y="549"/>
                    </a:lnTo>
                    <a:lnTo>
                      <a:pt x="996" y="549"/>
                    </a:lnTo>
                    <a:lnTo>
                      <a:pt x="838" y="599"/>
                    </a:lnTo>
                    <a:cubicBezTo>
                      <a:pt x="650" y="296"/>
                      <a:pt x="347" y="73"/>
                      <a:pt x="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000"/>
              </a:p>
            </p:txBody>
          </p:sp>
        </p:grpSp>
        <p:sp>
          <p:nvSpPr>
            <p:cNvPr id="1130" name="Google Shape;1130;p62"/>
            <p:cNvSpPr txBox="1"/>
            <p:nvPr/>
          </p:nvSpPr>
          <p:spPr>
            <a:xfrm rot="2333579">
              <a:off x="7295763" y="2442644"/>
              <a:ext cx="610160" cy="45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600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Coder</a:t>
              </a:r>
              <a:endParaRPr b="1" sz="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1131" name="Google Shape;1131;p62"/>
            <p:cNvSpPr txBox="1"/>
            <p:nvPr/>
          </p:nvSpPr>
          <p:spPr>
            <a:xfrm rot="-4065556">
              <a:off x="7552778" y="3464659"/>
              <a:ext cx="610306" cy="4570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600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Tester</a:t>
              </a:r>
              <a:endParaRPr b="1" sz="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1132" name="Google Shape;1132;p62"/>
            <p:cNvSpPr txBox="1"/>
            <p:nvPr/>
          </p:nvSpPr>
          <p:spPr>
            <a:xfrm rot="365421">
              <a:off x="6537529" y="4035410"/>
              <a:ext cx="752145" cy="4570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600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Intégrer</a:t>
              </a:r>
              <a:endParaRPr b="1" sz="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1133" name="Google Shape;1133;p62"/>
            <p:cNvSpPr txBox="1"/>
            <p:nvPr/>
          </p:nvSpPr>
          <p:spPr>
            <a:xfrm rot="4502024">
              <a:off x="5716994" y="3293925"/>
              <a:ext cx="730686" cy="4570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600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Valider</a:t>
              </a:r>
              <a:endParaRPr b="1" sz="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1134" name="Google Shape;1134;p62"/>
            <p:cNvSpPr txBox="1"/>
            <p:nvPr/>
          </p:nvSpPr>
          <p:spPr>
            <a:xfrm rot="-2017030">
              <a:off x="6123268" y="2327674"/>
              <a:ext cx="850190" cy="4569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600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Déployer</a:t>
              </a:r>
              <a:endParaRPr b="1" sz="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pic>
        <p:nvPicPr>
          <p:cNvPr id="1135" name="Google Shape;1135;p62"/>
          <p:cNvPicPr preferRelativeResize="0"/>
          <p:nvPr/>
        </p:nvPicPr>
        <p:blipFill>
          <a:blip r:embed="rId3">
            <a:alphaModFix amt="65000"/>
          </a:blip>
          <a:stretch>
            <a:fillRect/>
          </a:stretch>
        </p:blipFill>
        <p:spPr>
          <a:xfrm>
            <a:off x="7723812" y="3708311"/>
            <a:ext cx="143049" cy="266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6" name="Google Shape;1136;p62"/>
          <p:cNvPicPr preferRelativeResize="0"/>
          <p:nvPr/>
        </p:nvPicPr>
        <p:blipFill>
          <a:blip r:embed="rId4">
            <a:alphaModFix amt="65000"/>
          </a:blip>
          <a:stretch>
            <a:fillRect/>
          </a:stretch>
        </p:blipFill>
        <p:spPr>
          <a:xfrm>
            <a:off x="7908493" y="3627152"/>
            <a:ext cx="374282" cy="168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7" name="Google Shape;1137;p62"/>
          <p:cNvPicPr preferRelativeResize="0"/>
          <p:nvPr/>
        </p:nvPicPr>
        <p:blipFill>
          <a:blip r:embed="rId5">
            <a:alphaModFix amt="65000"/>
          </a:blip>
          <a:stretch>
            <a:fillRect/>
          </a:stretch>
        </p:blipFill>
        <p:spPr>
          <a:xfrm>
            <a:off x="8213000" y="3831142"/>
            <a:ext cx="252136" cy="136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8" name="Google Shape;1138;p62"/>
          <p:cNvPicPr preferRelativeResize="0"/>
          <p:nvPr/>
        </p:nvPicPr>
        <p:blipFill>
          <a:blip r:embed="rId6">
            <a:alphaModFix amt="65000"/>
          </a:blip>
          <a:stretch>
            <a:fillRect/>
          </a:stretch>
        </p:blipFill>
        <p:spPr>
          <a:xfrm>
            <a:off x="7932572" y="3846437"/>
            <a:ext cx="204018" cy="105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9" name="Google Shape;1139;p62"/>
          <p:cNvPicPr preferRelativeResize="0"/>
          <p:nvPr/>
        </p:nvPicPr>
        <p:blipFill>
          <a:blip r:embed="rId7">
            <a:alphaModFix amt="65000"/>
          </a:blip>
          <a:stretch>
            <a:fillRect/>
          </a:stretch>
        </p:blipFill>
        <p:spPr>
          <a:xfrm>
            <a:off x="7815347" y="4081142"/>
            <a:ext cx="274701" cy="8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0" name="Google Shape;1140;p62"/>
          <p:cNvPicPr preferRelativeResize="0"/>
          <p:nvPr/>
        </p:nvPicPr>
        <p:blipFill>
          <a:blip r:embed="rId8">
            <a:alphaModFix amt="65000"/>
          </a:blip>
          <a:stretch>
            <a:fillRect/>
          </a:stretch>
        </p:blipFill>
        <p:spPr>
          <a:xfrm>
            <a:off x="8127504" y="4002416"/>
            <a:ext cx="216358" cy="1960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1" name="Google Shape;1141;p62"/>
          <p:cNvCxnSpPr/>
          <p:nvPr/>
        </p:nvCxnSpPr>
        <p:spPr>
          <a:xfrm>
            <a:off x="1753150" y="2918025"/>
            <a:ext cx="18123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2" name="Google Shape;1142;p62"/>
          <p:cNvCxnSpPr/>
          <p:nvPr/>
        </p:nvCxnSpPr>
        <p:spPr>
          <a:xfrm>
            <a:off x="5578550" y="2918025"/>
            <a:ext cx="18123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63"/>
          <p:cNvSpPr txBox="1"/>
          <p:nvPr>
            <p:ph type="ctrTitle"/>
          </p:nvPr>
        </p:nvSpPr>
        <p:spPr>
          <a:xfrm>
            <a:off x="614078" y="1878099"/>
            <a:ext cx="38673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PRODUCT DESIGN</a:t>
            </a:r>
            <a:br>
              <a:rPr lang="fr"/>
            </a:br>
            <a:r>
              <a:rPr lang="fr"/>
              <a:t>&amp; DEVELOPMENT</a:t>
            </a:r>
            <a:endParaRPr/>
          </a:p>
        </p:txBody>
      </p:sp>
      <p:sp>
        <p:nvSpPr>
          <p:cNvPr id="1148" name="Google Shape;1148;p63"/>
          <p:cNvSpPr txBox="1"/>
          <p:nvPr>
            <p:ph idx="1" type="subTitle"/>
          </p:nvPr>
        </p:nvSpPr>
        <p:spPr>
          <a:xfrm>
            <a:off x="614075" y="2314225"/>
            <a:ext cx="31953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L’orientation User Centric by Design</a:t>
            </a:r>
            <a:endParaRPr sz="1300"/>
          </a:p>
        </p:txBody>
      </p:sp>
      <p:pic>
        <p:nvPicPr>
          <p:cNvPr id="1149" name="Google Shape;1149;p63"/>
          <p:cNvPicPr preferRelativeResize="0"/>
          <p:nvPr/>
        </p:nvPicPr>
        <p:blipFill rotWithShape="1">
          <a:blip r:embed="rId3">
            <a:alphaModFix/>
          </a:blip>
          <a:srcRect b="0" l="0" r="-51584" t="11956"/>
          <a:stretch/>
        </p:blipFill>
        <p:spPr>
          <a:xfrm>
            <a:off x="3420200" y="-1282450"/>
            <a:ext cx="8676600" cy="6425950"/>
          </a:xfrm>
          <a:prstGeom prst="flowChartPreparation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64"/>
          <p:cNvSpPr txBox="1"/>
          <p:nvPr/>
        </p:nvSpPr>
        <p:spPr>
          <a:xfrm>
            <a:off x="610475" y="1392150"/>
            <a:ext cx="768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Le Design Thinking est une discipline qui utilise la sensibilité, les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outils et méthodes</a:t>
            </a:r>
            <a:r>
              <a:rPr lang="fr" sz="1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des designers pour permettre à des équipes interdisciplinaires d’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innover</a:t>
            </a:r>
            <a:r>
              <a:rPr lang="fr" sz="1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en mettant en correspondance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attentes</a:t>
            </a:r>
            <a:r>
              <a:rPr lang="fr" sz="1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des utilisateurs,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faisabilité</a:t>
            </a:r>
            <a:r>
              <a:rPr lang="fr" sz="1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technologique et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viabilité</a:t>
            </a:r>
            <a:r>
              <a:rPr lang="fr" sz="1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économique.</a:t>
            </a:r>
            <a:endParaRPr sz="1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fr" sz="1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– Tim Brown</a:t>
            </a:r>
            <a:endParaRPr i="1" sz="1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55" name="Google Shape;1155;p64"/>
          <p:cNvSpPr txBox="1"/>
          <p:nvPr>
            <p:ph idx="2" type="ctrTitle"/>
          </p:nvPr>
        </p:nvSpPr>
        <p:spPr>
          <a:xfrm>
            <a:off x="610475" y="371750"/>
            <a:ext cx="8430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PROJET</a:t>
            </a:r>
            <a:r>
              <a:rPr lang="fr"/>
              <a:t> USER CENTRIC</a:t>
            </a:r>
            <a:endParaRPr/>
          </a:p>
        </p:txBody>
      </p:sp>
      <p:sp>
        <p:nvSpPr>
          <p:cNvPr id="1156" name="Google Shape;1156;p64"/>
          <p:cNvSpPr txBox="1"/>
          <p:nvPr/>
        </p:nvSpPr>
        <p:spPr>
          <a:xfrm>
            <a:off x="610475" y="707450"/>
            <a:ext cx="878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Un objectif soutenu par une philosophie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57" name="Google Shape;1157;p64"/>
          <p:cNvPicPr preferRelativeResize="0"/>
          <p:nvPr/>
        </p:nvPicPr>
        <p:blipFill rotWithShape="1">
          <a:blip r:embed="rId3">
            <a:alphaModFix/>
          </a:blip>
          <a:srcRect b="5419" l="0" r="0" t="0"/>
          <a:stretch/>
        </p:blipFill>
        <p:spPr>
          <a:xfrm>
            <a:off x="2068925" y="2092775"/>
            <a:ext cx="4772701" cy="305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65"/>
          <p:cNvSpPr txBox="1"/>
          <p:nvPr>
            <p:ph idx="6" type="ctrTitle"/>
          </p:nvPr>
        </p:nvSpPr>
        <p:spPr>
          <a:xfrm>
            <a:off x="610475" y="371750"/>
            <a:ext cx="40086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MÉTHODOLOGIE USER CENTRIC</a:t>
            </a:r>
            <a:endParaRPr/>
          </a:p>
        </p:txBody>
      </p:sp>
      <p:sp>
        <p:nvSpPr>
          <p:cNvPr id="1163" name="Google Shape;1163;p65"/>
          <p:cNvSpPr txBox="1"/>
          <p:nvPr>
            <p:ph idx="3" type="ctrTitle"/>
          </p:nvPr>
        </p:nvSpPr>
        <p:spPr>
          <a:xfrm>
            <a:off x="3269217" y="190223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accent6"/>
                </a:solidFill>
              </a:rPr>
              <a:t>MÉTHODES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164" name="Google Shape;1164;p65"/>
          <p:cNvSpPr txBox="1"/>
          <p:nvPr>
            <p:ph idx="1" type="subTitle"/>
          </p:nvPr>
        </p:nvSpPr>
        <p:spPr>
          <a:xfrm>
            <a:off x="865200" y="2164747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Impliquer les acteurs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Travailler en itératif</a:t>
            </a:r>
            <a:br>
              <a:rPr lang="fr"/>
            </a:b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Test &amp; learn</a:t>
            </a:r>
            <a:endParaRPr/>
          </a:p>
        </p:txBody>
      </p:sp>
      <p:sp>
        <p:nvSpPr>
          <p:cNvPr id="1165" name="Google Shape;1165;p65"/>
          <p:cNvSpPr txBox="1"/>
          <p:nvPr>
            <p:ph idx="2" type="subTitle"/>
          </p:nvPr>
        </p:nvSpPr>
        <p:spPr>
          <a:xfrm>
            <a:off x="3223791" y="2164750"/>
            <a:ext cx="2710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méthodes en une :</a:t>
            </a:r>
            <a:br>
              <a:rPr lang="fr"/>
            </a:br>
            <a:r>
              <a:rPr lang="fr"/>
              <a:t>Design Thinking / Lean / Scrum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fr"/>
              <a:t>Combiner, optimiser, utiliser et adapter suivant le contexte</a:t>
            </a:r>
            <a:endParaRPr/>
          </a:p>
        </p:txBody>
      </p:sp>
      <p:sp>
        <p:nvSpPr>
          <p:cNvPr id="1166" name="Google Shape;1166;p65"/>
          <p:cNvSpPr txBox="1"/>
          <p:nvPr>
            <p:ph type="ctrTitle"/>
          </p:nvPr>
        </p:nvSpPr>
        <p:spPr>
          <a:xfrm>
            <a:off x="471467" y="190223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accent6"/>
                </a:solidFill>
              </a:rPr>
              <a:t>VALEURS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167" name="Google Shape;1167;p65"/>
          <p:cNvSpPr txBox="1"/>
          <p:nvPr>
            <p:ph idx="5" type="ctrTitle"/>
          </p:nvPr>
        </p:nvSpPr>
        <p:spPr>
          <a:xfrm>
            <a:off x="6066967" y="190223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accent6"/>
                </a:solidFill>
              </a:rPr>
              <a:t>FORCES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168" name="Google Shape;1168;p65"/>
          <p:cNvSpPr txBox="1"/>
          <p:nvPr/>
        </p:nvSpPr>
        <p:spPr>
          <a:xfrm>
            <a:off x="610475" y="707450"/>
            <a:ext cx="878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Des valeurs et méthodes au service de l’utilisateur et du projet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69" name="Google Shape;1169;p65"/>
          <p:cNvSpPr txBox="1"/>
          <p:nvPr>
            <p:ph idx="4" type="subTitle"/>
          </p:nvPr>
        </p:nvSpPr>
        <p:spPr>
          <a:xfrm>
            <a:off x="6233800" y="2164750"/>
            <a:ext cx="2452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Capacité à adresser différentes situations et niveaux de projet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fr"/>
              <a:t>Cadre sécurisant, comprenant l’intégration d’intervenants internes/externes</a:t>
            </a:r>
            <a:endParaRPr/>
          </a:p>
        </p:txBody>
      </p:sp>
      <p:sp>
        <p:nvSpPr>
          <p:cNvPr id="1170" name="Google Shape;1170;p65"/>
          <p:cNvSpPr/>
          <p:nvPr/>
        </p:nvSpPr>
        <p:spPr>
          <a:xfrm flipH="1" rot="10800000">
            <a:off x="1550700" y="4393756"/>
            <a:ext cx="6056400" cy="263400"/>
          </a:xfrm>
          <a:prstGeom prst="rtTriangl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65"/>
          <p:cNvSpPr/>
          <p:nvPr/>
        </p:nvSpPr>
        <p:spPr>
          <a:xfrm flipH="1">
            <a:off x="1550700" y="4444092"/>
            <a:ext cx="6056400" cy="263400"/>
          </a:xfrm>
          <a:prstGeom prst="rtTriangl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65"/>
          <p:cNvSpPr/>
          <p:nvPr/>
        </p:nvSpPr>
        <p:spPr>
          <a:xfrm flipH="1" rot="10800000">
            <a:off x="3569498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65"/>
          <p:cNvSpPr/>
          <p:nvPr/>
        </p:nvSpPr>
        <p:spPr>
          <a:xfrm rot="10800000">
            <a:off x="4074220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65"/>
          <p:cNvSpPr/>
          <p:nvPr/>
        </p:nvSpPr>
        <p:spPr>
          <a:xfrm flipH="1" rot="10800000">
            <a:off x="2560099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65"/>
          <p:cNvSpPr/>
          <p:nvPr/>
        </p:nvSpPr>
        <p:spPr>
          <a:xfrm rot="10800000">
            <a:off x="3064821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65"/>
          <p:cNvSpPr/>
          <p:nvPr/>
        </p:nvSpPr>
        <p:spPr>
          <a:xfrm flipH="1" rot="10800000">
            <a:off x="1550700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65"/>
          <p:cNvSpPr/>
          <p:nvPr/>
        </p:nvSpPr>
        <p:spPr>
          <a:xfrm rot="10800000">
            <a:off x="2055422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65"/>
          <p:cNvSpPr/>
          <p:nvPr/>
        </p:nvSpPr>
        <p:spPr>
          <a:xfrm flipH="1" rot="10800000">
            <a:off x="4578896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65"/>
          <p:cNvSpPr/>
          <p:nvPr/>
        </p:nvSpPr>
        <p:spPr>
          <a:xfrm rot="10800000">
            <a:off x="5083618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65"/>
          <p:cNvSpPr/>
          <p:nvPr/>
        </p:nvSpPr>
        <p:spPr>
          <a:xfrm flipH="1" rot="10800000">
            <a:off x="5588295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65"/>
          <p:cNvSpPr/>
          <p:nvPr/>
        </p:nvSpPr>
        <p:spPr>
          <a:xfrm rot="10800000">
            <a:off x="6093017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65"/>
          <p:cNvSpPr/>
          <p:nvPr/>
        </p:nvSpPr>
        <p:spPr>
          <a:xfrm flipH="1" rot="10800000">
            <a:off x="6597694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65"/>
          <p:cNvSpPr/>
          <p:nvPr/>
        </p:nvSpPr>
        <p:spPr>
          <a:xfrm rot="10800000">
            <a:off x="7102416" y="4008930"/>
            <a:ext cx="504684" cy="233820"/>
          </a:xfrm>
          <a:prstGeom prst="flowChartDocumen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65"/>
          <p:cNvSpPr txBox="1"/>
          <p:nvPr/>
        </p:nvSpPr>
        <p:spPr>
          <a:xfrm>
            <a:off x="244800" y="4356108"/>
            <a:ext cx="130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38761D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Design Thinking</a:t>
            </a:r>
            <a:endParaRPr sz="1000">
              <a:solidFill>
                <a:srgbClr val="38761D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185" name="Google Shape;1185;p65"/>
          <p:cNvSpPr txBox="1"/>
          <p:nvPr/>
        </p:nvSpPr>
        <p:spPr>
          <a:xfrm>
            <a:off x="7607100" y="4406433"/>
            <a:ext cx="130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0B5394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Agile SCRUM</a:t>
            </a:r>
            <a:endParaRPr sz="1000">
              <a:solidFill>
                <a:srgbClr val="0B5394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186" name="Google Shape;1186;p65"/>
          <p:cNvSpPr txBox="1"/>
          <p:nvPr/>
        </p:nvSpPr>
        <p:spPr>
          <a:xfrm>
            <a:off x="3919050" y="3670233"/>
            <a:ext cx="130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741B47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Lean</a:t>
            </a:r>
            <a:endParaRPr sz="1000">
              <a:solidFill>
                <a:srgbClr val="741B47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cxnSp>
        <p:nvCxnSpPr>
          <p:cNvPr id="1187" name="Google Shape;1187;p65"/>
          <p:cNvCxnSpPr/>
          <p:nvPr/>
        </p:nvCxnSpPr>
        <p:spPr>
          <a:xfrm flipH="1">
            <a:off x="3050539" y="3925639"/>
            <a:ext cx="14400" cy="861300"/>
          </a:xfrm>
          <a:prstGeom prst="straightConnector1">
            <a:avLst/>
          </a:prstGeom>
          <a:noFill/>
          <a:ln cap="flat" cmpd="sng" w="9525">
            <a:solidFill>
              <a:srgbClr val="80808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188" name="Google Shape;1188;p65"/>
          <p:cNvCxnSpPr/>
          <p:nvPr/>
        </p:nvCxnSpPr>
        <p:spPr>
          <a:xfrm flipH="1">
            <a:off x="4564789" y="3925639"/>
            <a:ext cx="14400" cy="861300"/>
          </a:xfrm>
          <a:prstGeom prst="straightConnector1">
            <a:avLst/>
          </a:prstGeom>
          <a:noFill/>
          <a:ln cap="flat" cmpd="sng" w="9525">
            <a:solidFill>
              <a:srgbClr val="80808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189" name="Google Shape;1189;p65"/>
          <p:cNvCxnSpPr/>
          <p:nvPr/>
        </p:nvCxnSpPr>
        <p:spPr>
          <a:xfrm flipH="1">
            <a:off x="6079039" y="3925639"/>
            <a:ext cx="14400" cy="861300"/>
          </a:xfrm>
          <a:prstGeom prst="straightConnector1">
            <a:avLst/>
          </a:prstGeom>
          <a:noFill/>
          <a:ln cap="flat" cmpd="sng" w="9525">
            <a:solidFill>
              <a:srgbClr val="808080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190" name="Google Shape;1190;p65"/>
          <p:cNvPicPr preferRelativeResize="0"/>
          <p:nvPr/>
        </p:nvPicPr>
        <p:blipFill rotWithShape="1">
          <a:blip r:embed="rId3">
            <a:alphaModFix/>
          </a:blip>
          <a:srcRect b="0" l="40040" r="0" t="0"/>
          <a:stretch/>
        </p:blipFill>
        <p:spPr>
          <a:xfrm>
            <a:off x="0" y="1013500"/>
            <a:ext cx="3236676" cy="16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66"/>
          <p:cNvSpPr txBox="1"/>
          <p:nvPr>
            <p:ph type="ctrTitle"/>
          </p:nvPr>
        </p:nvSpPr>
        <p:spPr>
          <a:xfrm>
            <a:off x="610473" y="371750"/>
            <a:ext cx="4692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MÉTHODOLOGIE</a:t>
            </a:r>
            <a:endParaRPr/>
          </a:p>
        </p:txBody>
      </p:sp>
      <p:sp>
        <p:nvSpPr>
          <p:cNvPr id="1196" name="Google Shape;1196;p66"/>
          <p:cNvSpPr txBox="1"/>
          <p:nvPr/>
        </p:nvSpPr>
        <p:spPr>
          <a:xfrm>
            <a:off x="610475" y="707450"/>
            <a:ext cx="878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</a:t>
            </a:r>
            <a:r>
              <a:rPr lang="fr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éveloppement d’une fonctionnalité en 3 phases</a:t>
            </a:r>
            <a:endParaRPr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197" name="Google Shape;1197;p66"/>
          <p:cNvCxnSpPr/>
          <p:nvPr/>
        </p:nvCxnSpPr>
        <p:spPr>
          <a:xfrm>
            <a:off x="714150" y="2155367"/>
            <a:ext cx="2571900" cy="0"/>
          </a:xfrm>
          <a:prstGeom prst="straightConnector1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8" name="Google Shape;1198;p66"/>
          <p:cNvCxnSpPr/>
          <p:nvPr/>
        </p:nvCxnSpPr>
        <p:spPr>
          <a:xfrm>
            <a:off x="3286050" y="2155367"/>
            <a:ext cx="25719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199" name="Google Shape;1199;p66"/>
          <p:cNvCxnSpPr/>
          <p:nvPr/>
        </p:nvCxnSpPr>
        <p:spPr>
          <a:xfrm>
            <a:off x="5857950" y="2155367"/>
            <a:ext cx="25719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00" name="Google Shape;1200;p66"/>
          <p:cNvCxnSpPr/>
          <p:nvPr/>
        </p:nvCxnSpPr>
        <p:spPr>
          <a:xfrm>
            <a:off x="8429850" y="2155367"/>
            <a:ext cx="4485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01" name="Google Shape;1201;p66"/>
          <p:cNvCxnSpPr/>
          <p:nvPr/>
        </p:nvCxnSpPr>
        <p:spPr>
          <a:xfrm>
            <a:off x="265650" y="2155367"/>
            <a:ext cx="4485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02" name="Google Shape;1202;p66"/>
          <p:cNvCxnSpPr/>
          <p:nvPr/>
        </p:nvCxnSpPr>
        <p:spPr>
          <a:xfrm>
            <a:off x="714150" y="2744442"/>
            <a:ext cx="25719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03" name="Google Shape;1203;p66"/>
          <p:cNvCxnSpPr/>
          <p:nvPr/>
        </p:nvCxnSpPr>
        <p:spPr>
          <a:xfrm>
            <a:off x="3286050" y="2744442"/>
            <a:ext cx="2571900" cy="0"/>
          </a:xfrm>
          <a:prstGeom prst="straightConnector1">
            <a:avLst/>
          </a:prstGeom>
          <a:noFill/>
          <a:ln cap="flat" cmpd="sng" w="19050">
            <a:solidFill>
              <a:srgbClr val="6FA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4" name="Google Shape;1204;p66"/>
          <p:cNvCxnSpPr/>
          <p:nvPr/>
        </p:nvCxnSpPr>
        <p:spPr>
          <a:xfrm>
            <a:off x="5857950" y="2744442"/>
            <a:ext cx="25719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05" name="Google Shape;1205;p66"/>
          <p:cNvCxnSpPr/>
          <p:nvPr/>
        </p:nvCxnSpPr>
        <p:spPr>
          <a:xfrm>
            <a:off x="8429850" y="2744442"/>
            <a:ext cx="4485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06" name="Google Shape;1206;p66"/>
          <p:cNvCxnSpPr/>
          <p:nvPr/>
        </p:nvCxnSpPr>
        <p:spPr>
          <a:xfrm>
            <a:off x="265650" y="2744442"/>
            <a:ext cx="4485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07" name="Google Shape;1207;p66"/>
          <p:cNvCxnSpPr/>
          <p:nvPr/>
        </p:nvCxnSpPr>
        <p:spPr>
          <a:xfrm>
            <a:off x="714150" y="3333492"/>
            <a:ext cx="25719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08" name="Google Shape;1208;p66"/>
          <p:cNvCxnSpPr/>
          <p:nvPr/>
        </p:nvCxnSpPr>
        <p:spPr>
          <a:xfrm>
            <a:off x="3286050" y="3333492"/>
            <a:ext cx="25719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09" name="Google Shape;1209;p66"/>
          <p:cNvCxnSpPr/>
          <p:nvPr/>
        </p:nvCxnSpPr>
        <p:spPr>
          <a:xfrm>
            <a:off x="5869083" y="3333492"/>
            <a:ext cx="2571900" cy="0"/>
          </a:xfrm>
          <a:prstGeom prst="straightConnector1">
            <a:avLst/>
          </a:pr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0" name="Google Shape;1210;p66"/>
          <p:cNvCxnSpPr/>
          <p:nvPr/>
        </p:nvCxnSpPr>
        <p:spPr>
          <a:xfrm>
            <a:off x="8429850" y="3333492"/>
            <a:ext cx="4485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11" name="Google Shape;1211;p66"/>
          <p:cNvCxnSpPr/>
          <p:nvPr/>
        </p:nvCxnSpPr>
        <p:spPr>
          <a:xfrm>
            <a:off x="265650" y="3333492"/>
            <a:ext cx="4485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212" name="Google Shape;1212;p66"/>
          <p:cNvSpPr txBox="1"/>
          <p:nvPr/>
        </p:nvSpPr>
        <p:spPr>
          <a:xfrm>
            <a:off x="757050" y="1994349"/>
            <a:ext cx="24828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741B47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DISCOVERY / DESIGN</a:t>
            </a:r>
            <a:endParaRPr sz="1200">
              <a:solidFill>
                <a:srgbClr val="741B47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213" name="Google Shape;1213;p66"/>
          <p:cNvSpPr txBox="1"/>
          <p:nvPr/>
        </p:nvSpPr>
        <p:spPr>
          <a:xfrm>
            <a:off x="3330600" y="2585795"/>
            <a:ext cx="24828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B5394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DELIVERY</a:t>
            </a:r>
            <a:endParaRPr sz="1200">
              <a:solidFill>
                <a:srgbClr val="0B5394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214" name="Google Shape;1214;p66"/>
          <p:cNvSpPr txBox="1"/>
          <p:nvPr/>
        </p:nvSpPr>
        <p:spPr>
          <a:xfrm>
            <a:off x="5913625" y="3174870"/>
            <a:ext cx="24828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38761D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TEST &amp; CONFIRM / RUN</a:t>
            </a:r>
            <a:endParaRPr sz="1200">
              <a:solidFill>
                <a:srgbClr val="38761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67"/>
          <p:cNvSpPr txBox="1"/>
          <p:nvPr>
            <p:ph type="ctrTitle"/>
          </p:nvPr>
        </p:nvSpPr>
        <p:spPr>
          <a:xfrm>
            <a:off x="610475" y="371750"/>
            <a:ext cx="46923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MÉTHODOLOGIE</a:t>
            </a:r>
            <a:endParaRPr/>
          </a:p>
        </p:txBody>
      </p:sp>
      <p:sp>
        <p:nvSpPr>
          <p:cNvPr id="1220" name="Google Shape;1220;p67"/>
          <p:cNvSpPr txBox="1"/>
          <p:nvPr/>
        </p:nvSpPr>
        <p:spPr>
          <a:xfrm>
            <a:off x="610475" y="707450"/>
            <a:ext cx="878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Développement d’une fonctionnalité en 3 phases</a:t>
            </a:r>
            <a:endParaRPr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221" name="Google Shape;1221;p67"/>
          <p:cNvCxnSpPr/>
          <p:nvPr/>
        </p:nvCxnSpPr>
        <p:spPr>
          <a:xfrm>
            <a:off x="1143760" y="130753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2" name="Google Shape;1222;p67"/>
          <p:cNvCxnSpPr/>
          <p:nvPr/>
        </p:nvCxnSpPr>
        <p:spPr>
          <a:xfrm>
            <a:off x="3337522" y="130753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23" name="Google Shape;1223;p67"/>
          <p:cNvCxnSpPr/>
          <p:nvPr/>
        </p:nvCxnSpPr>
        <p:spPr>
          <a:xfrm>
            <a:off x="5531284" y="130753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24" name="Google Shape;1224;p67"/>
          <p:cNvCxnSpPr/>
          <p:nvPr/>
        </p:nvCxnSpPr>
        <p:spPr>
          <a:xfrm>
            <a:off x="7725046" y="130753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25" name="Google Shape;1225;p67"/>
          <p:cNvCxnSpPr/>
          <p:nvPr/>
        </p:nvCxnSpPr>
        <p:spPr>
          <a:xfrm>
            <a:off x="761201" y="130753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26" name="Google Shape;1226;p67"/>
          <p:cNvCxnSpPr/>
          <p:nvPr/>
        </p:nvCxnSpPr>
        <p:spPr>
          <a:xfrm>
            <a:off x="1143760" y="148501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27" name="Google Shape;1227;p67"/>
          <p:cNvCxnSpPr/>
          <p:nvPr/>
        </p:nvCxnSpPr>
        <p:spPr>
          <a:xfrm>
            <a:off x="3337522" y="148501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6FA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8" name="Google Shape;1228;p67"/>
          <p:cNvCxnSpPr/>
          <p:nvPr/>
        </p:nvCxnSpPr>
        <p:spPr>
          <a:xfrm>
            <a:off x="5531284" y="148501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29" name="Google Shape;1229;p67"/>
          <p:cNvCxnSpPr/>
          <p:nvPr/>
        </p:nvCxnSpPr>
        <p:spPr>
          <a:xfrm>
            <a:off x="7725046" y="148501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30" name="Google Shape;1230;p67"/>
          <p:cNvCxnSpPr/>
          <p:nvPr/>
        </p:nvCxnSpPr>
        <p:spPr>
          <a:xfrm>
            <a:off x="761201" y="148501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31" name="Google Shape;1231;p67"/>
          <p:cNvCxnSpPr/>
          <p:nvPr/>
        </p:nvCxnSpPr>
        <p:spPr>
          <a:xfrm>
            <a:off x="1143760" y="1662476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32" name="Google Shape;1232;p67"/>
          <p:cNvCxnSpPr/>
          <p:nvPr/>
        </p:nvCxnSpPr>
        <p:spPr>
          <a:xfrm>
            <a:off x="3337522" y="1662476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33" name="Google Shape;1233;p67"/>
          <p:cNvCxnSpPr/>
          <p:nvPr/>
        </p:nvCxnSpPr>
        <p:spPr>
          <a:xfrm>
            <a:off x="5540780" y="1662476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4" name="Google Shape;1234;p67"/>
          <p:cNvCxnSpPr/>
          <p:nvPr/>
        </p:nvCxnSpPr>
        <p:spPr>
          <a:xfrm>
            <a:off x="7725046" y="1662476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35" name="Google Shape;1235;p67"/>
          <p:cNvCxnSpPr/>
          <p:nvPr/>
        </p:nvCxnSpPr>
        <p:spPr>
          <a:xfrm>
            <a:off x="761201" y="1662476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36" name="Google Shape;1236;p67"/>
          <p:cNvCxnSpPr>
            <a:endCxn id="1237" idx="1"/>
          </p:cNvCxnSpPr>
          <p:nvPr/>
        </p:nvCxnSpPr>
        <p:spPr>
          <a:xfrm>
            <a:off x="876692" y="3569525"/>
            <a:ext cx="6501600" cy="0"/>
          </a:xfrm>
          <a:prstGeom prst="straightConnector1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8" name="Google Shape;1238;p67"/>
          <p:cNvSpPr txBox="1"/>
          <p:nvPr/>
        </p:nvSpPr>
        <p:spPr>
          <a:xfrm>
            <a:off x="1180352" y="1181328"/>
            <a:ext cx="2117700" cy="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741B47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DISCOVERY / DESIGN</a:t>
            </a:r>
            <a:endParaRPr sz="900">
              <a:solidFill>
                <a:srgbClr val="741B47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239" name="Google Shape;1239;p67"/>
          <p:cNvSpPr txBox="1"/>
          <p:nvPr/>
        </p:nvSpPr>
        <p:spPr>
          <a:xfrm>
            <a:off x="3375522" y="1360831"/>
            <a:ext cx="2117700" cy="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0B5394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DELIVERY</a:t>
            </a:r>
            <a:endParaRPr sz="900">
              <a:solidFill>
                <a:srgbClr val="0B5394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240" name="Google Shape;1240;p67"/>
          <p:cNvSpPr txBox="1"/>
          <p:nvPr/>
        </p:nvSpPr>
        <p:spPr>
          <a:xfrm>
            <a:off x="5578773" y="1538311"/>
            <a:ext cx="2117700" cy="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38761D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TEST &amp; CONFIRM</a:t>
            </a:r>
            <a:endParaRPr sz="900">
              <a:solidFill>
                <a:srgbClr val="38761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241" name="Google Shape;1241;p67"/>
          <p:cNvSpPr txBox="1"/>
          <p:nvPr/>
        </p:nvSpPr>
        <p:spPr>
          <a:xfrm>
            <a:off x="1342068" y="3875697"/>
            <a:ext cx="24828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SOLUTIONNER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Maquettes graphiques: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Filaire &gt; zoning &gt; wireframe &gt; prototype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(intégration dans le contexte, charte, …)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Figma, Adobe XD 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242" name="Google Shape;1242;p67"/>
          <p:cNvSpPr txBox="1"/>
          <p:nvPr/>
        </p:nvSpPr>
        <p:spPr>
          <a:xfrm>
            <a:off x="400050" y="2088347"/>
            <a:ext cx="24828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CONNAÎTRE / ANTICIPER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000">
                <a:latin typeface="Open Sans Light"/>
                <a:ea typeface="Open Sans Light"/>
                <a:cs typeface="Open Sans Light"/>
                <a:sym typeface="Open Sans Light"/>
              </a:rPr>
              <a:t>(Récupération personae, etc…)</a:t>
            </a:r>
            <a:b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“Problème” et solution : quels personae, besoins, parcours, pain points, archi info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Ateliers cibles et co-conception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243" name="Google Shape;1243;p67"/>
          <p:cNvSpPr txBox="1"/>
          <p:nvPr/>
        </p:nvSpPr>
        <p:spPr>
          <a:xfrm>
            <a:off x="3629502" y="2088347"/>
            <a:ext cx="24828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CONFRONTER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Livraison d’un prototype cliquable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Explication et échanges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Confrontation technique (API, …)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Figma, Adobe XD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grpSp>
        <p:nvGrpSpPr>
          <p:cNvPr id="1244" name="Google Shape;1244;p67"/>
          <p:cNvGrpSpPr/>
          <p:nvPr/>
        </p:nvGrpSpPr>
        <p:grpSpPr>
          <a:xfrm>
            <a:off x="714148" y="3378569"/>
            <a:ext cx="400202" cy="400202"/>
            <a:chOff x="9262750" y="762000"/>
            <a:chExt cx="823800" cy="823800"/>
          </a:xfrm>
        </p:grpSpPr>
        <p:sp>
          <p:nvSpPr>
            <p:cNvPr id="1245" name="Google Shape;1245;p67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741B47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46" name="Google Shape;1246;p6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47" name="Google Shape;1247;p67"/>
          <p:cNvGrpSpPr/>
          <p:nvPr/>
        </p:nvGrpSpPr>
        <p:grpSpPr>
          <a:xfrm>
            <a:off x="1527739" y="3443133"/>
            <a:ext cx="252330" cy="252330"/>
            <a:chOff x="9262750" y="762000"/>
            <a:chExt cx="823800" cy="823800"/>
          </a:xfrm>
        </p:grpSpPr>
        <p:sp>
          <p:nvSpPr>
            <p:cNvPr id="1248" name="Google Shape;1248;p67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741B47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49" name="Google Shape;1249;p6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50" name="Google Shape;1250;p67"/>
          <p:cNvSpPr txBox="1"/>
          <p:nvPr/>
        </p:nvSpPr>
        <p:spPr>
          <a:xfrm>
            <a:off x="4505644" y="3875699"/>
            <a:ext cx="24828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VALIDER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Tests interne/externes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Retours et ajustements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Figma, Adobe XD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grpSp>
        <p:nvGrpSpPr>
          <p:cNvPr id="1251" name="Google Shape;1251;p67"/>
          <p:cNvGrpSpPr/>
          <p:nvPr/>
        </p:nvGrpSpPr>
        <p:grpSpPr>
          <a:xfrm>
            <a:off x="7299315" y="3369419"/>
            <a:ext cx="400202" cy="400202"/>
            <a:chOff x="9262750" y="762000"/>
            <a:chExt cx="823800" cy="823800"/>
          </a:xfrm>
        </p:grpSpPr>
        <p:sp>
          <p:nvSpPr>
            <p:cNvPr id="1252" name="Google Shape;1252;p67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741B47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37" name="Google Shape;1237;p6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53" name="Google Shape;1253;p67"/>
          <p:cNvGrpSpPr/>
          <p:nvPr/>
        </p:nvGrpSpPr>
        <p:grpSpPr>
          <a:xfrm>
            <a:off x="1980739" y="3443133"/>
            <a:ext cx="252330" cy="252330"/>
            <a:chOff x="9262750" y="762000"/>
            <a:chExt cx="823800" cy="823800"/>
          </a:xfrm>
        </p:grpSpPr>
        <p:sp>
          <p:nvSpPr>
            <p:cNvPr id="1254" name="Google Shape;1254;p67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741B47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55" name="Google Shape;1255;p6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56" name="Google Shape;1256;p67"/>
          <p:cNvGrpSpPr/>
          <p:nvPr/>
        </p:nvGrpSpPr>
        <p:grpSpPr>
          <a:xfrm>
            <a:off x="2987514" y="3452508"/>
            <a:ext cx="252330" cy="252330"/>
            <a:chOff x="9262750" y="762000"/>
            <a:chExt cx="823800" cy="823800"/>
          </a:xfrm>
        </p:grpSpPr>
        <p:sp>
          <p:nvSpPr>
            <p:cNvPr id="1257" name="Google Shape;1257;p67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741B47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58" name="Google Shape;1258;p6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59" name="Google Shape;1259;p67"/>
          <p:cNvGrpSpPr/>
          <p:nvPr/>
        </p:nvGrpSpPr>
        <p:grpSpPr>
          <a:xfrm>
            <a:off x="3902798" y="3369194"/>
            <a:ext cx="400202" cy="400202"/>
            <a:chOff x="9262750" y="762000"/>
            <a:chExt cx="823800" cy="823800"/>
          </a:xfrm>
        </p:grpSpPr>
        <p:sp>
          <p:nvSpPr>
            <p:cNvPr id="1260" name="Google Shape;1260;p67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741B47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61" name="Google Shape;1261;p6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262" name="Google Shape;1262;p67"/>
          <p:cNvCxnSpPr/>
          <p:nvPr/>
        </p:nvCxnSpPr>
        <p:spPr>
          <a:xfrm>
            <a:off x="914250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741B4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3" name="Google Shape;1263;p67"/>
          <p:cNvCxnSpPr/>
          <p:nvPr/>
        </p:nvCxnSpPr>
        <p:spPr>
          <a:xfrm>
            <a:off x="1397725" y="3854975"/>
            <a:ext cx="2159700" cy="0"/>
          </a:xfrm>
          <a:prstGeom prst="straightConnector1">
            <a:avLst/>
          </a:prstGeom>
          <a:noFill/>
          <a:ln cap="flat" cmpd="sng" w="9525">
            <a:solidFill>
              <a:srgbClr val="741B4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4" name="Google Shape;1264;p67"/>
          <p:cNvSpPr txBox="1"/>
          <p:nvPr/>
        </p:nvSpPr>
        <p:spPr>
          <a:xfrm>
            <a:off x="6723305" y="2088347"/>
            <a:ext cx="24828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PRÉPARER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Rédaction User Stories &amp; tâches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Priorisation Roadmap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Confirmation archi technique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JIRA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cxnSp>
        <p:nvCxnSpPr>
          <p:cNvPr id="1265" name="Google Shape;1265;p67"/>
          <p:cNvCxnSpPr/>
          <p:nvPr/>
        </p:nvCxnSpPr>
        <p:spPr>
          <a:xfrm>
            <a:off x="4568913" y="3854975"/>
            <a:ext cx="2159700" cy="0"/>
          </a:xfrm>
          <a:prstGeom prst="straightConnector1">
            <a:avLst/>
          </a:prstGeom>
          <a:noFill/>
          <a:ln cap="flat" cmpd="sng" w="9525">
            <a:solidFill>
              <a:srgbClr val="741B4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6" name="Google Shape;1266;p67"/>
          <p:cNvCxnSpPr/>
          <p:nvPr/>
        </p:nvCxnSpPr>
        <p:spPr>
          <a:xfrm>
            <a:off x="7514850" y="3884925"/>
            <a:ext cx="1531200" cy="0"/>
          </a:xfrm>
          <a:prstGeom prst="straightConnector1">
            <a:avLst/>
          </a:prstGeom>
          <a:noFill/>
          <a:ln cap="flat" cmpd="sng" w="19050">
            <a:solidFill>
              <a:srgbClr val="6FA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7" name="Google Shape;1267;p67"/>
          <p:cNvSpPr/>
          <p:nvPr/>
        </p:nvSpPr>
        <p:spPr>
          <a:xfrm>
            <a:off x="680851" y="1442845"/>
            <a:ext cx="2656800" cy="341400"/>
          </a:xfrm>
          <a:prstGeom prst="rect">
            <a:avLst/>
          </a:prstGeom>
          <a:solidFill>
            <a:srgbClr val="FFFFFF">
              <a:alpha val="66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68" name="Google Shape;1268;p67"/>
          <p:cNvCxnSpPr/>
          <p:nvPr/>
        </p:nvCxnSpPr>
        <p:spPr>
          <a:xfrm>
            <a:off x="4102900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741B4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9" name="Google Shape;1269;p67"/>
          <p:cNvCxnSpPr/>
          <p:nvPr/>
        </p:nvCxnSpPr>
        <p:spPr>
          <a:xfrm>
            <a:off x="7499425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741B47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270" name="Google Shape;1270;p67"/>
          <p:cNvGrpSpPr/>
          <p:nvPr/>
        </p:nvGrpSpPr>
        <p:grpSpPr>
          <a:xfrm>
            <a:off x="5113014" y="3443133"/>
            <a:ext cx="252330" cy="252330"/>
            <a:chOff x="9262750" y="762000"/>
            <a:chExt cx="823800" cy="823800"/>
          </a:xfrm>
        </p:grpSpPr>
        <p:sp>
          <p:nvSpPr>
            <p:cNvPr id="1271" name="Google Shape;1271;p67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741B47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72" name="Google Shape;1272;p6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73" name="Google Shape;1273;p67"/>
          <p:cNvGrpSpPr/>
          <p:nvPr/>
        </p:nvGrpSpPr>
        <p:grpSpPr>
          <a:xfrm>
            <a:off x="5913614" y="3442433"/>
            <a:ext cx="252330" cy="252330"/>
            <a:chOff x="9262750" y="762000"/>
            <a:chExt cx="823800" cy="823800"/>
          </a:xfrm>
        </p:grpSpPr>
        <p:sp>
          <p:nvSpPr>
            <p:cNvPr id="1274" name="Google Shape;1274;p67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741B47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75" name="Google Shape;1275;p6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76" name="Google Shape;1276;p67"/>
          <p:cNvSpPr/>
          <p:nvPr/>
        </p:nvSpPr>
        <p:spPr>
          <a:xfrm>
            <a:off x="3326497" y="1106651"/>
            <a:ext cx="4924200" cy="664800"/>
          </a:xfrm>
          <a:prstGeom prst="rect">
            <a:avLst/>
          </a:prstGeom>
          <a:solidFill>
            <a:srgbClr val="FFFFFF">
              <a:alpha val="66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68"/>
          <p:cNvSpPr txBox="1"/>
          <p:nvPr>
            <p:ph type="ctrTitle"/>
          </p:nvPr>
        </p:nvSpPr>
        <p:spPr>
          <a:xfrm>
            <a:off x="610475" y="371750"/>
            <a:ext cx="46923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MÉTHODOLOGIE</a:t>
            </a:r>
            <a:endParaRPr/>
          </a:p>
        </p:txBody>
      </p:sp>
      <p:sp>
        <p:nvSpPr>
          <p:cNvPr id="1282" name="Google Shape;1282;p68"/>
          <p:cNvSpPr txBox="1"/>
          <p:nvPr/>
        </p:nvSpPr>
        <p:spPr>
          <a:xfrm>
            <a:off x="610475" y="707450"/>
            <a:ext cx="878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Développement d’une fonctionnalité en 3 phases</a:t>
            </a:r>
            <a:endParaRPr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283" name="Google Shape;1283;p68"/>
          <p:cNvCxnSpPr/>
          <p:nvPr/>
        </p:nvCxnSpPr>
        <p:spPr>
          <a:xfrm>
            <a:off x="1143760" y="130753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4" name="Google Shape;1284;p68"/>
          <p:cNvCxnSpPr/>
          <p:nvPr/>
        </p:nvCxnSpPr>
        <p:spPr>
          <a:xfrm>
            <a:off x="3337522" y="130753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85" name="Google Shape;1285;p68"/>
          <p:cNvCxnSpPr/>
          <p:nvPr/>
        </p:nvCxnSpPr>
        <p:spPr>
          <a:xfrm>
            <a:off x="5531284" y="130753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86" name="Google Shape;1286;p68"/>
          <p:cNvCxnSpPr/>
          <p:nvPr/>
        </p:nvCxnSpPr>
        <p:spPr>
          <a:xfrm>
            <a:off x="7725046" y="130753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87" name="Google Shape;1287;p68"/>
          <p:cNvCxnSpPr/>
          <p:nvPr/>
        </p:nvCxnSpPr>
        <p:spPr>
          <a:xfrm>
            <a:off x="761201" y="130753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88" name="Google Shape;1288;p68"/>
          <p:cNvCxnSpPr/>
          <p:nvPr/>
        </p:nvCxnSpPr>
        <p:spPr>
          <a:xfrm>
            <a:off x="1143760" y="148501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89" name="Google Shape;1289;p68"/>
          <p:cNvCxnSpPr/>
          <p:nvPr/>
        </p:nvCxnSpPr>
        <p:spPr>
          <a:xfrm>
            <a:off x="3337522" y="148501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6FA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0" name="Google Shape;1290;p68"/>
          <p:cNvCxnSpPr/>
          <p:nvPr/>
        </p:nvCxnSpPr>
        <p:spPr>
          <a:xfrm>
            <a:off x="5531284" y="148501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91" name="Google Shape;1291;p68"/>
          <p:cNvCxnSpPr/>
          <p:nvPr/>
        </p:nvCxnSpPr>
        <p:spPr>
          <a:xfrm>
            <a:off x="7725046" y="148501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92" name="Google Shape;1292;p68"/>
          <p:cNvCxnSpPr/>
          <p:nvPr/>
        </p:nvCxnSpPr>
        <p:spPr>
          <a:xfrm>
            <a:off x="761201" y="148501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93" name="Google Shape;1293;p68"/>
          <p:cNvCxnSpPr/>
          <p:nvPr/>
        </p:nvCxnSpPr>
        <p:spPr>
          <a:xfrm>
            <a:off x="1143760" y="1662476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94" name="Google Shape;1294;p68"/>
          <p:cNvCxnSpPr/>
          <p:nvPr/>
        </p:nvCxnSpPr>
        <p:spPr>
          <a:xfrm>
            <a:off x="3337522" y="1662476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95" name="Google Shape;1295;p68"/>
          <p:cNvCxnSpPr/>
          <p:nvPr/>
        </p:nvCxnSpPr>
        <p:spPr>
          <a:xfrm>
            <a:off x="5540780" y="1662476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6" name="Google Shape;1296;p68"/>
          <p:cNvCxnSpPr/>
          <p:nvPr/>
        </p:nvCxnSpPr>
        <p:spPr>
          <a:xfrm>
            <a:off x="7725046" y="1662476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97" name="Google Shape;1297;p68"/>
          <p:cNvCxnSpPr/>
          <p:nvPr/>
        </p:nvCxnSpPr>
        <p:spPr>
          <a:xfrm>
            <a:off x="761201" y="1662476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98" name="Google Shape;1298;p68"/>
          <p:cNvCxnSpPr>
            <a:endCxn id="1299" idx="1"/>
          </p:cNvCxnSpPr>
          <p:nvPr/>
        </p:nvCxnSpPr>
        <p:spPr>
          <a:xfrm>
            <a:off x="876692" y="3569525"/>
            <a:ext cx="6501600" cy="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0" name="Google Shape;1300;p68"/>
          <p:cNvSpPr txBox="1"/>
          <p:nvPr/>
        </p:nvSpPr>
        <p:spPr>
          <a:xfrm>
            <a:off x="1180352" y="1181328"/>
            <a:ext cx="2117700" cy="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741B47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DISCOVERY / DESIGN</a:t>
            </a:r>
            <a:endParaRPr sz="900">
              <a:solidFill>
                <a:srgbClr val="741B47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01" name="Google Shape;1301;p68"/>
          <p:cNvSpPr txBox="1"/>
          <p:nvPr/>
        </p:nvSpPr>
        <p:spPr>
          <a:xfrm>
            <a:off x="3375522" y="1360831"/>
            <a:ext cx="2117700" cy="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0B5394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DELIVERY</a:t>
            </a:r>
            <a:endParaRPr sz="900">
              <a:solidFill>
                <a:srgbClr val="0B5394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02" name="Google Shape;1302;p68"/>
          <p:cNvSpPr txBox="1"/>
          <p:nvPr/>
        </p:nvSpPr>
        <p:spPr>
          <a:xfrm>
            <a:off x="5578773" y="1538311"/>
            <a:ext cx="2117700" cy="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38761D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TEST &amp; CONFIRM</a:t>
            </a:r>
            <a:endParaRPr sz="900">
              <a:solidFill>
                <a:srgbClr val="38761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03" name="Google Shape;1303;p68"/>
          <p:cNvSpPr txBox="1"/>
          <p:nvPr/>
        </p:nvSpPr>
        <p:spPr>
          <a:xfrm>
            <a:off x="3365900" y="3769625"/>
            <a:ext cx="24123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RÉALISER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Développement des fonctionnalités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Revue de code et tests automatiques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Homologation interne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IntelliJ, Gitlab, Jenkins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04" name="Google Shape;1304;p68"/>
          <p:cNvSpPr txBox="1"/>
          <p:nvPr/>
        </p:nvSpPr>
        <p:spPr>
          <a:xfrm>
            <a:off x="400050" y="2075482"/>
            <a:ext cx="24828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ESTIMER / PLANIFIER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Chiffrage des dernières US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Constitution Sprint Backlog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Atelier Poker Planning (JIRA)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05" name="Google Shape;1305;p68"/>
          <p:cNvSpPr txBox="1"/>
          <p:nvPr/>
        </p:nvSpPr>
        <p:spPr>
          <a:xfrm>
            <a:off x="2410302" y="2075482"/>
            <a:ext cx="24828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AFFINER LE BACKLOG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Présentation des nouveaux sujets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Réflexion technico/fonctionnelle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(Estimations)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Backlog Refinement (JIRA)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grpSp>
        <p:nvGrpSpPr>
          <p:cNvPr id="1306" name="Google Shape;1306;p68"/>
          <p:cNvGrpSpPr/>
          <p:nvPr/>
        </p:nvGrpSpPr>
        <p:grpSpPr>
          <a:xfrm>
            <a:off x="714148" y="3378569"/>
            <a:ext cx="400202" cy="400202"/>
            <a:chOff x="9262750" y="762000"/>
            <a:chExt cx="823800" cy="823800"/>
          </a:xfrm>
        </p:grpSpPr>
        <p:sp>
          <p:nvSpPr>
            <p:cNvPr id="1307" name="Google Shape;1307;p68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0B5394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08" name="Google Shape;1308;p6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09" name="Google Shape;1309;p68"/>
          <p:cNvGrpSpPr/>
          <p:nvPr/>
        </p:nvGrpSpPr>
        <p:grpSpPr>
          <a:xfrm>
            <a:off x="2782126" y="3442433"/>
            <a:ext cx="252330" cy="252330"/>
            <a:chOff x="9262750" y="762000"/>
            <a:chExt cx="823800" cy="823800"/>
          </a:xfrm>
        </p:grpSpPr>
        <p:sp>
          <p:nvSpPr>
            <p:cNvPr id="1310" name="Google Shape;1310;p68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0B5394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11" name="Google Shape;1311;p6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312" name="Google Shape;1312;p68"/>
          <p:cNvCxnSpPr/>
          <p:nvPr/>
        </p:nvCxnSpPr>
        <p:spPr>
          <a:xfrm>
            <a:off x="914250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3" name="Google Shape;1313;p68"/>
          <p:cNvCxnSpPr/>
          <p:nvPr/>
        </p:nvCxnSpPr>
        <p:spPr>
          <a:xfrm>
            <a:off x="1397725" y="3778775"/>
            <a:ext cx="5694000" cy="0"/>
          </a:xfrm>
          <a:prstGeom prst="straightConnector1">
            <a:avLst/>
          </a:prstGeom>
          <a:noFill/>
          <a:ln cap="flat" cmpd="sng" w="9525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4" name="Google Shape;1314;p68"/>
          <p:cNvSpPr txBox="1"/>
          <p:nvPr/>
        </p:nvSpPr>
        <p:spPr>
          <a:xfrm>
            <a:off x="6723305" y="2075482"/>
            <a:ext cx="24828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LIVRER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Démonstration des nouveautés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Présentation de l’avancement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Démo et Revue (env. de recette)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15" name="Google Shape;1315;p68"/>
          <p:cNvSpPr/>
          <p:nvPr/>
        </p:nvSpPr>
        <p:spPr>
          <a:xfrm>
            <a:off x="680850" y="1119455"/>
            <a:ext cx="2656800" cy="664800"/>
          </a:xfrm>
          <a:prstGeom prst="rect">
            <a:avLst/>
          </a:prstGeom>
          <a:solidFill>
            <a:srgbClr val="FFFFFF">
              <a:alpha val="66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16" name="Google Shape;1316;p68"/>
          <p:cNvCxnSpPr/>
          <p:nvPr/>
        </p:nvCxnSpPr>
        <p:spPr>
          <a:xfrm>
            <a:off x="2908291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317" name="Google Shape;1317;p68"/>
          <p:cNvGrpSpPr/>
          <p:nvPr/>
        </p:nvGrpSpPr>
        <p:grpSpPr>
          <a:xfrm>
            <a:off x="5913614" y="3442433"/>
            <a:ext cx="252330" cy="252330"/>
            <a:chOff x="9262750" y="762000"/>
            <a:chExt cx="823800" cy="823800"/>
          </a:xfrm>
        </p:grpSpPr>
        <p:sp>
          <p:nvSpPr>
            <p:cNvPr id="1318" name="Google Shape;1318;p68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0B5394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19" name="Google Shape;1319;p6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320" name="Google Shape;1320;p68"/>
          <p:cNvCxnSpPr/>
          <p:nvPr/>
        </p:nvCxnSpPr>
        <p:spPr>
          <a:xfrm>
            <a:off x="122475" y="3251425"/>
            <a:ext cx="558300" cy="0"/>
          </a:xfrm>
          <a:prstGeom prst="straightConnector1">
            <a:avLst/>
          </a:prstGeom>
          <a:noFill/>
          <a:ln cap="flat" cmpd="sng" w="19050">
            <a:solidFill>
              <a:srgbClr val="741B4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21" name="Google Shape;1321;p68"/>
          <p:cNvGrpSpPr/>
          <p:nvPr/>
        </p:nvGrpSpPr>
        <p:grpSpPr>
          <a:xfrm>
            <a:off x="7299315" y="3369419"/>
            <a:ext cx="400202" cy="400202"/>
            <a:chOff x="9262750" y="762000"/>
            <a:chExt cx="823800" cy="823800"/>
          </a:xfrm>
        </p:grpSpPr>
        <p:sp>
          <p:nvSpPr>
            <p:cNvPr id="1322" name="Google Shape;1322;p68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0B5394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99" name="Google Shape;1299;p6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323" name="Google Shape;1323;p68"/>
          <p:cNvCxnSpPr/>
          <p:nvPr/>
        </p:nvCxnSpPr>
        <p:spPr>
          <a:xfrm>
            <a:off x="7514850" y="3884925"/>
            <a:ext cx="1531200" cy="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4" name="Google Shape;1324;p68"/>
          <p:cNvCxnSpPr/>
          <p:nvPr/>
        </p:nvCxnSpPr>
        <p:spPr>
          <a:xfrm>
            <a:off x="7499425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25" name="Google Shape;1325;p68"/>
          <p:cNvSpPr txBox="1"/>
          <p:nvPr/>
        </p:nvSpPr>
        <p:spPr>
          <a:xfrm>
            <a:off x="4742700" y="2075482"/>
            <a:ext cx="19806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HOMOLOGUER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Code Freeze (arrêt des devs)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Tests internes Steamulo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Ajustements pour démo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Review (JIRA)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cxnSp>
        <p:nvCxnSpPr>
          <p:cNvPr id="1326" name="Google Shape;1326;p68"/>
          <p:cNvCxnSpPr/>
          <p:nvPr/>
        </p:nvCxnSpPr>
        <p:spPr>
          <a:xfrm>
            <a:off x="6039791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27" name="Google Shape;1327;p68"/>
          <p:cNvSpPr/>
          <p:nvPr/>
        </p:nvSpPr>
        <p:spPr>
          <a:xfrm>
            <a:off x="3375525" y="1068358"/>
            <a:ext cx="2193900" cy="252300"/>
          </a:xfrm>
          <a:prstGeom prst="rect">
            <a:avLst/>
          </a:prstGeom>
          <a:solidFill>
            <a:srgbClr val="FFFFFF">
              <a:alpha val="66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68"/>
          <p:cNvSpPr/>
          <p:nvPr/>
        </p:nvSpPr>
        <p:spPr>
          <a:xfrm>
            <a:off x="3343184" y="1543352"/>
            <a:ext cx="2193900" cy="252300"/>
          </a:xfrm>
          <a:prstGeom prst="rect">
            <a:avLst/>
          </a:prstGeom>
          <a:solidFill>
            <a:srgbClr val="FFFFFF">
              <a:alpha val="66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68"/>
          <p:cNvSpPr/>
          <p:nvPr/>
        </p:nvSpPr>
        <p:spPr>
          <a:xfrm>
            <a:off x="5531424" y="1106650"/>
            <a:ext cx="2719200" cy="664800"/>
          </a:xfrm>
          <a:prstGeom prst="rect">
            <a:avLst/>
          </a:prstGeom>
          <a:solidFill>
            <a:srgbClr val="FFFFFF">
              <a:alpha val="66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69"/>
          <p:cNvSpPr txBox="1"/>
          <p:nvPr>
            <p:ph type="ctrTitle"/>
          </p:nvPr>
        </p:nvSpPr>
        <p:spPr>
          <a:xfrm>
            <a:off x="610475" y="371750"/>
            <a:ext cx="46923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MÉTHODOLOGIE</a:t>
            </a:r>
            <a:endParaRPr/>
          </a:p>
        </p:txBody>
      </p:sp>
      <p:sp>
        <p:nvSpPr>
          <p:cNvPr id="1335" name="Google Shape;1335;p69"/>
          <p:cNvSpPr txBox="1"/>
          <p:nvPr/>
        </p:nvSpPr>
        <p:spPr>
          <a:xfrm>
            <a:off x="610475" y="707450"/>
            <a:ext cx="878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Développement d’une fonctionnalité en 3 phases</a:t>
            </a:r>
            <a:endParaRPr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336" name="Google Shape;1336;p69"/>
          <p:cNvCxnSpPr/>
          <p:nvPr/>
        </p:nvCxnSpPr>
        <p:spPr>
          <a:xfrm>
            <a:off x="1143760" y="130753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7" name="Google Shape;1337;p69"/>
          <p:cNvCxnSpPr/>
          <p:nvPr/>
        </p:nvCxnSpPr>
        <p:spPr>
          <a:xfrm>
            <a:off x="3337522" y="130753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38" name="Google Shape;1338;p69"/>
          <p:cNvCxnSpPr/>
          <p:nvPr/>
        </p:nvCxnSpPr>
        <p:spPr>
          <a:xfrm>
            <a:off x="5531284" y="130753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39" name="Google Shape;1339;p69"/>
          <p:cNvCxnSpPr/>
          <p:nvPr/>
        </p:nvCxnSpPr>
        <p:spPr>
          <a:xfrm>
            <a:off x="7725046" y="130753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0" name="Google Shape;1340;p69"/>
          <p:cNvCxnSpPr/>
          <p:nvPr/>
        </p:nvCxnSpPr>
        <p:spPr>
          <a:xfrm>
            <a:off x="761201" y="130753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EAD1D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1" name="Google Shape;1341;p69"/>
          <p:cNvCxnSpPr/>
          <p:nvPr/>
        </p:nvCxnSpPr>
        <p:spPr>
          <a:xfrm>
            <a:off x="1143760" y="148501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2" name="Google Shape;1342;p69"/>
          <p:cNvCxnSpPr/>
          <p:nvPr/>
        </p:nvCxnSpPr>
        <p:spPr>
          <a:xfrm>
            <a:off x="3337522" y="148501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6FA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3" name="Google Shape;1343;p69"/>
          <p:cNvCxnSpPr/>
          <p:nvPr/>
        </p:nvCxnSpPr>
        <p:spPr>
          <a:xfrm>
            <a:off x="5531284" y="1485017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4" name="Google Shape;1344;p69"/>
          <p:cNvCxnSpPr/>
          <p:nvPr/>
        </p:nvCxnSpPr>
        <p:spPr>
          <a:xfrm>
            <a:off x="7725046" y="148501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5" name="Google Shape;1345;p69"/>
          <p:cNvCxnSpPr/>
          <p:nvPr/>
        </p:nvCxnSpPr>
        <p:spPr>
          <a:xfrm>
            <a:off x="761201" y="1485017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6" name="Google Shape;1346;p69"/>
          <p:cNvCxnSpPr/>
          <p:nvPr/>
        </p:nvCxnSpPr>
        <p:spPr>
          <a:xfrm>
            <a:off x="1143760" y="1662476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7" name="Google Shape;1347;p69"/>
          <p:cNvCxnSpPr/>
          <p:nvPr/>
        </p:nvCxnSpPr>
        <p:spPr>
          <a:xfrm>
            <a:off x="3337522" y="1662476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8" name="Google Shape;1348;p69"/>
          <p:cNvCxnSpPr/>
          <p:nvPr/>
        </p:nvCxnSpPr>
        <p:spPr>
          <a:xfrm>
            <a:off x="5540780" y="1662476"/>
            <a:ext cx="2193900" cy="0"/>
          </a:xfrm>
          <a:prstGeom prst="straightConnector1">
            <a:avLst/>
          </a:pr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9" name="Google Shape;1349;p69"/>
          <p:cNvCxnSpPr/>
          <p:nvPr/>
        </p:nvCxnSpPr>
        <p:spPr>
          <a:xfrm>
            <a:off x="7725046" y="1662476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50" name="Google Shape;1350;p69"/>
          <p:cNvCxnSpPr/>
          <p:nvPr/>
        </p:nvCxnSpPr>
        <p:spPr>
          <a:xfrm>
            <a:off x="761201" y="1662476"/>
            <a:ext cx="382500" cy="0"/>
          </a:xfrm>
          <a:prstGeom prst="straightConnector1">
            <a:avLst/>
          </a:prstGeom>
          <a:noFill/>
          <a:ln cap="flat" cmpd="sng" w="19050">
            <a:solidFill>
              <a:srgbClr val="D9EAD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51" name="Google Shape;1351;p69"/>
          <p:cNvCxnSpPr>
            <a:endCxn id="1352" idx="1"/>
          </p:cNvCxnSpPr>
          <p:nvPr/>
        </p:nvCxnSpPr>
        <p:spPr>
          <a:xfrm>
            <a:off x="876692" y="3569525"/>
            <a:ext cx="6501600" cy="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3" name="Google Shape;1353;p69"/>
          <p:cNvSpPr txBox="1"/>
          <p:nvPr/>
        </p:nvSpPr>
        <p:spPr>
          <a:xfrm>
            <a:off x="1180352" y="1181328"/>
            <a:ext cx="2117700" cy="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741B47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DISCOVERY / DESIGN</a:t>
            </a:r>
            <a:endParaRPr sz="900">
              <a:solidFill>
                <a:srgbClr val="741B47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54" name="Google Shape;1354;p69"/>
          <p:cNvSpPr txBox="1"/>
          <p:nvPr/>
        </p:nvSpPr>
        <p:spPr>
          <a:xfrm>
            <a:off x="3375522" y="1360831"/>
            <a:ext cx="2117700" cy="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0B5394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DELIVERY</a:t>
            </a:r>
            <a:endParaRPr sz="900">
              <a:solidFill>
                <a:srgbClr val="0B5394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55" name="Google Shape;1355;p69"/>
          <p:cNvSpPr txBox="1"/>
          <p:nvPr/>
        </p:nvSpPr>
        <p:spPr>
          <a:xfrm>
            <a:off x="5578773" y="1538311"/>
            <a:ext cx="2117700" cy="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38761D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TEST &amp; CONFIRM</a:t>
            </a:r>
            <a:endParaRPr sz="900">
              <a:solidFill>
                <a:srgbClr val="38761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56" name="Google Shape;1356;p69"/>
          <p:cNvSpPr txBox="1"/>
          <p:nvPr/>
        </p:nvSpPr>
        <p:spPr>
          <a:xfrm>
            <a:off x="2170641" y="3778775"/>
            <a:ext cx="24123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TESTER LES FONCTIONNALITÉS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Développement des fonctionnalités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Revue de code et tests automatiques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Homologation interne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Environnement de recette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57" name="Google Shape;1357;p69"/>
          <p:cNvSpPr txBox="1"/>
          <p:nvPr/>
        </p:nvSpPr>
        <p:spPr>
          <a:xfrm>
            <a:off x="1343502" y="2075482"/>
            <a:ext cx="24828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CORRIGER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Correction / amélioration mineures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Si ajustement majeur -&gt; sprint suivant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Recette client (JIRA)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grpSp>
        <p:nvGrpSpPr>
          <p:cNvPr id="1358" name="Google Shape;1358;p69"/>
          <p:cNvGrpSpPr/>
          <p:nvPr/>
        </p:nvGrpSpPr>
        <p:grpSpPr>
          <a:xfrm>
            <a:off x="1715326" y="3442433"/>
            <a:ext cx="252330" cy="252330"/>
            <a:chOff x="9262750" y="762000"/>
            <a:chExt cx="823800" cy="823800"/>
          </a:xfrm>
        </p:grpSpPr>
        <p:sp>
          <p:nvSpPr>
            <p:cNvPr id="1359" name="Google Shape;1359;p69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38761D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60" name="Google Shape;1360;p6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361" name="Google Shape;1361;p69"/>
          <p:cNvCxnSpPr/>
          <p:nvPr/>
        </p:nvCxnSpPr>
        <p:spPr>
          <a:xfrm>
            <a:off x="886591" y="3778775"/>
            <a:ext cx="4735500" cy="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2" name="Google Shape;1362;p69"/>
          <p:cNvSpPr txBox="1"/>
          <p:nvPr/>
        </p:nvSpPr>
        <p:spPr>
          <a:xfrm>
            <a:off x="6723305" y="2075482"/>
            <a:ext cx="24828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LIVRAISON EN PRODUCTION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Passage du site en maintenance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Mise en ligne des nouveautés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Réouverture du site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MEP (env. de production)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63" name="Google Shape;1363;p69"/>
          <p:cNvSpPr/>
          <p:nvPr/>
        </p:nvSpPr>
        <p:spPr>
          <a:xfrm>
            <a:off x="680850" y="1119455"/>
            <a:ext cx="2656800" cy="664800"/>
          </a:xfrm>
          <a:prstGeom prst="rect">
            <a:avLst/>
          </a:prstGeom>
          <a:solidFill>
            <a:srgbClr val="FFFFFF">
              <a:alpha val="66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4" name="Google Shape;1364;p69"/>
          <p:cNvCxnSpPr/>
          <p:nvPr/>
        </p:nvCxnSpPr>
        <p:spPr>
          <a:xfrm>
            <a:off x="1841491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5" name="Google Shape;1365;p69"/>
          <p:cNvCxnSpPr/>
          <p:nvPr/>
        </p:nvCxnSpPr>
        <p:spPr>
          <a:xfrm>
            <a:off x="122475" y="3251425"/>
            <a:ext cx="634500" cy="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66" name="Google Shape;1366;p69"/>
          <p:cNvGrpSpPr/>
          <p:nvPr/>
        </p:nvGrpSpPr>
        <p:grpSpPr>
          <a:xfrm>
            <a:off x="7299315" y="3369419"/>
            <a:ext cx="400202" cy="400202"/>
            <a:chOff x="9262750" y="762000"/>
            <a:chExt cx="823800" cy="823800"/>
          </a:xfrm>
        </p:grpSpPr>
        <p:sp>
          <p:nvSpPr>
            <p:cNvPr id="1367" name="Google Shape;1367;p69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38761D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52" name="Google Shape;1352;p6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368" name="Google Shape;1368;p69"/>
          <p:cNvCxnSpPr/>
          <p:nvPr/>
        </p:nvCxnSpPr>
        <p:spPr>
          <a:xfrm>
            <a:off x="7499425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9" name="Google Shape;1369;p69"/>
          <p:cNvSpPr txBox="1"/>
          <p:nvPr/>
        </p:nvSpPr>
        <p:spPr>
          <a:xfrm>
            <a:off x="4742700" y="2075482"/>
            <a:ext cx="19806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VALIDER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Validation GEM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Passage en Pré-production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Validation des US (JIRA)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cxnSp>
        <p:nvCxnSpPr>
          <p:cNvPr id="1370" name="Google Shape;1370;p69"/>
          <p:cNvCxnSpPr/>
          <p:nvPr/>
        </p:nvCxnSpPr>
        <p:spPr>
          <a:xfrm>
            <a:off x="6039791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1" name="Google Shape;1371;p69"/>
          <p:cNvSpPr/>
          <p:nvPr/>
        </p:nvSpPr>
        <p:spPr>
          <a:xfrm>
            <a:off x="3298050" y="1068350"/>
            <a:ext cx="4769700" cy="469800"/>
          </a:xfrm>
          <a:prstGeom prst="rect">
            <a:avLst/>
          </a:prstGeom>
          <a:solidFill>
            <a:srgbClr val="FFFFFF">
              <a:alpha val="66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69"/>
          <p:cNvSpPr/>
          <p:nvPr/>
        </p:nvSpPr>
        <p:spPr>
          <a:xfrm>
            <a:off x="3343184" y="1543352"/>
            <a:ext cx="2193900" cy="252300"/>
          </a:xfrm>
          <a:prstGeom prst="rect">
            <a:avLst/>
          </a:prstGeom>
          <a:solidFill>
            <a:srgbClr val="FFFFFF">
              <a:alpha val="66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3" name="Google Shape;1373;p69"/>
          <p:cNvGrpSpPr/>
          <p:nvPr/>
        </p:nvGrpSpPr>
        <p:grpSpPr>
          <a:xfrm>
            <a:off x="5837690" y="3369419"/>
            <a:ext cx="400202" cy="400202"/>
            <a:chOff x="9262750" y="762000"/>
            <a:chExt cx="823800" cy="823800"/>
          </a:xfrm>
        </p:grpSpPr>
        <p:sp>
          <p:nvSpPr>
            <p:cNvPr id="1374" name="Google Shape;1374;p69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38761D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75" name="Google Shape;1375;p6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76" name="Google Shape;1376;p69"/>
          <p:cNvGrpSpPr/>
          <p:nvPr/>
        </p:nvGrpSpPr>
        <p:grpSpPr>
          <a:xfrm>
            <a:off x="2458739" y="3442433"/>
            <a:ext cx="252330" cy="252330"/>
            <a:chOff x="9262750" y="762000"/>
            <a:chExt cx="823800" cy="823800"/>
          </a:xfrm>
        </p:grpSpPr>
        <p:sp>
          <p:nvSpPr>
            <p:cNvPr id="1377" name="Google Shape;1377;p69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38761D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78" name="Google Shape;1378;p6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379" name="Google Shape;1379;p69"/>
          <p:cNvCxnSpPr/>
          <p:nvPr/>
        </p:nvCxnSpPr>
        <p:spPr>
          <a:xfrm>
            <a:off x="2584904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380" name="Google Shape;1380;p69"/>
          <p:cNvGrpSpPr/>
          <p:nvPr/>
        </p:nvGrpSpPr>
        <p:grpSpPr>
          <a:xfrm>
            <a:off x="2787264" y="3442433"/>
            <a:ext cx="252330" cy="252330"/>
            <a:chOff x="9262750" y="762000"/>
            <a:chExt cx="823800" cy="823800"/>
          </a:xfrm>
        </p:grpSpPr>
        <p:sp>
          <p:nvSpPr>
            <p:cNvPr id="1381" name="Google Shape;1381;p69"/>
            <p:cNvSpPr/>
            <p:nvPr/>
          </p:nvSpPr>
          <p:spPr>
            <a:xfrm>
              <a:off x="9262750" y="762000"/>
              <a:ext cx="823800" cy="823800"/>
            </a:xfrm>
            <a:prstGeom prst="ellipse">
              <a:avLst/>
            </a:prstGeom>
            <a:solidFill>
              <a:srgbClr val="38761D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82" name="Google Shape;1382;p6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25321" y="924578"/>
              <a:ext cx="498662" cy="49866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383" name="Google Shape;1383;p69"/>
          <p:cNvCxnSpPr/>
          <p:nvPr/>
        </p:nvCxnSpPr>
        <p:spPr>
          <a:xfrm>
            <a:off x="2913429" y="3145676"/>
            <a:ext cx="0" cy="2115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4" name="Google Shape;1384;p69"/>
          <p:cNvCxnSpPr/>
          <p:nvPr/>
        </p:nvCxnSpPr>
        <p:spPr>
          <a:xfrm>
            <a:off x="6368150" y="3778775"/>
            <a:ext cx="826200" cy="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5" name="Google Shape;1385;p69"/>
          <p:cNvSpPr txBox="1"/>
          <p:nvPr/>
        </p:nvSpPr>
        <p:spPr>
          <a:xfrm>
            <a:off x="5897975" y="3781875"/>
            <a:ext cx="24123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TESTER LE CONTENU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Validation du comportement en conditions de production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Light"/>
                <a:ea typeface="Open Sans Light"/>
                <a:cs typeface="Open Sans Light"/>
                <a:sym typeface="Open Sans Light"/>
              </a:rPr>
              <a:t>Validation des procédures de livraison</a:t>
            </a:r>
            <a:endParaRPr sz="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Open Sans Medium"/>
                <a:ea typeface="Open Sans Medium"/>
                <a:cs typeface="Open Sans Medium"/>
                <a:sym typeface="Open Sans Medium"/>
              </a:rPr>
              <a:t>Environnement de pré-production</a:t>
            </a:r>
            <a:endParaRPr sz="10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70"/>
          <p:cNvSpPr txBox="1"/>
          <p:nvPr>
            <p:ph idx="2" type="ctrTitle"/>
          </p:nvPr>
        </p:nvSpPr>
        <p:spPr>
          <a:xfrm>
            <a:off x="610475" y="371750"/>
            <a:ext cx="8430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L’exemple de l’audit ASC</a:t>
            </a:r>
            <a:endParaRPr/>
          </a:p>
        </p:txBody>
      </p:sp>
      <p:pic>
        <p:nvPicPr>
          <p:cNvPr id="1391" name="Google Shape;1391;p7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4574" y="1348700"/>
            <a:ext cx="5794877" cy="315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3"/>
          <p:cNvSpPr txBox="1"/>
          <p:nvPr>
            <p:ph idx="15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306" name="Google Shape;306;p53"/>
          <p:cNvSpPr txBox="1"/>
          <p:nvPr>
            <p:ph idx="4" type="subTitle"/>
          </p:nvPr>
        </p:nvSpPr>
        <p:spPr>
          <a:xfrm>
            <a:off x="2550489" y="194100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Concept, méthode et technique</a:t>
            </a:r>
            <a:endParaRPr/>
          </a:p>
        </p:txBody>
      </p:sp>
      <p:sp>
        <p:nvSpPr>
          <p:cNvPr id="307" name="Google Shape;307;p53"/>
          <p:cNvSpPr txBox="1"/>
          <p:nvPr>
            <p:ph type="ctrTitle"/>
          </p:nvPr>
        </p:nvSpPr>
        <p:spPr>
          <a:xfrm>
            <a:off x="2275389" y="4884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STEAMULO LYON</a:t>
            </a:r>
            <a:endParaRPr/>
          </a:p>
        </p:txBody>
      </p:sp>
      <p:sp>
        <p:nvSpPr>
          <p:cNvPr id="308" name="Google Shape;308;p53"/>
          <p:cNvSpPr txBox="1"/>
          <p:nvPr>
            <p:ph idx="1" type="subTitle"/>
          </p:nvPr>
        </p:nvSpPr>
        <p:spPr>
          <a:xfrm>
            <a:off x="2620689" y="90344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Qui sommes-nous</a:t>
            </a:r>
            <a:br>
              <a:rPr lang="fr"/>
            </a:br>
            <a:r>
              <a:rPr lang="fr"/>
              <a:t>Vision &amp; valeurs</a:t>
            </a:r>
            <a:endParaRPr/>
          </a:p>
        </p:txBody>
      </p:sp>
      <p:sp>
        <p:nvSpPr>
          <p:cNvPr id="309" name="Google Shape;309;p53"/>
          <p:cNvSpPr txBox="1"/>
          <p:nvPr>
            <p:ph idx="2" type="title"/>
          </p:nvPr>
        </p:nvSpPr>
        <p:spPr>
          <a:xfrm>
            <a:off x="5455900" y="693225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6"/>
                </a:solidFill>
              </a:rPr>
              <a:t>01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10" name="Google Shape;310;p53"/>
          <p:cNvSpPr txBox="1"/>
          <p:nvPr>
            <p:ph idx="3" type="ctrTitle"/>
          </p:nvPr>
        </p:nvSpPr>
        <p:spPr>
          <a:xfrm>
            <a:off x="2275389" y="152785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NOTRE ADN</a:t>
            </a:r>
            <a:endParaRPr/>
          </a:p>
        </p:txBody>
      </p:sp>
      <p:sp>
        <p:nvSpPr>
          <p:cNvPr id="311" name="Google Shape;311;p53"/>
          <p:cNvSpPr txBox="1"/>
          <p:nvPr>
            <p:ph idx="5" type="title"/>
          </p:nvPr>
        </p:nvSpPr>
        <p:spPr>
          <a:xfrm>
            <a:off x="5455900" y="176595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6"/>
                </a:solidFill>
              </a:rPr>
              <a:t>02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12" name="Google Shape;312;p53"/>
          <p:cNvSpPr txBox="1"/>
          <p:nvPr>
            <p:ph idx="6" type="ctrTitle"/>
          </p:nvPr>
        </p:nvSpPr>
        <p:spPr>
          <a:xfrm>
            <a:off x="2275389" y="362610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QUESTIONS / RÉPONSES</a:t>
            </a:r>
            <a:endParaRPr/>
          </a:p>
        </p:txBody>
      </p:sp>
      <p:sp>
        <p:nvSpPr>
          <p:cNvPr id="313" name="Google Shape;313;p53"/>
          <p:cNvSpPr txBox="1"/>
          <p:nvPr>
            <p:ph idx="7" type="title"/>
          </p:nvPr>
        </p:nvSpPr>
        <p:spPr>
          <a:xfrm>
            <a:off x="5455900" y="278736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6"/>
                </a:solidFill>
              </a:rPr>
              <a:t>03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14" name="Google Shape;314;p53"/>
          <p:cNvSpPr txBox="1"/>
          <p:nvPr>
            <p:ph idx="8" type="ctrTitle"/>
          </p:nvPr>
        </p:nvSpPr>
        <p:spPr>
          <a:xfrm>
            <a:off x="2275389" y="2587407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PRODUCT DESIGN</a:t>
            </a:r>
            <a:endParaRPr/>
          </a:p>
        </p:txBody>
      </p:sp>
      <p:sp>
        <p:nvSpPr>
          <p:cNvPr id="315" name="Google Shape;315;p53"/>
          <p:cNvSpPr txBox="1"/>
          <p:nvPr>
            <p:ph idx="9" type="title"/>
          </p:nvPr>
        </p:nvSpPr>
        <p:spPr>
          <a:xfrm>
            <a:off x="5455900" y="3808750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6"/>
                </a:solidFill>
              </a:rPr>
              <a:t>04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16" name="Google Shape;316;p53"/>
          <p:cNvSpPr txBox="1"/>
          <p:nvPr>
            <p:ph idx="13" type="subTitle"/>
          </p:nvPr>
        </p:nvSpPr>
        <p:spPr>
          <a:xfrm>
            <a:off x="2620689" y="4038707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 vous la parole !</a:t>
            </a:r>
            <a:endParaRPr/>
          </a:p>
        </p:txBody>
      </p:sp>
      <p:sp>
        <p:nvSpPr>
          <p:cNvPr id="317" name="Google Shape;317;p53"/>
          <p:cNvSpPr txBox="1"/>
          <p:nvPr>
            <p:ph idx="14" type="subTitle"/>
          </p:nvPr>
        </p:nvSpPr>
        <p:spPr>
          <a:xfrm>
            <a:off x="1667625" y="2999475"/>
            <a:ext cx="2859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L’orientation</a:t>
            </a:r>
            <a:br>
              <a:rPr lang="fr"/>
            </a:br>
            <a:r>
              <a:rPr lang="fr"/>
              <a:t>User Centric by Design &amp; Audit ASC</a:t>
            </a:r>
            <a:endParaRPr/>
          </a:p>
        </p:txBody>
      </p:sp>
      <p:cxnSp>
        <p:nvCxnSpPr>
          <p:cNvPr id="318" name="Google Shape;318;p53"/>
          <p:cNvCxnSpPr/>
          <p:nvPr/>
        </p:nvCxnSpPr>
        <p:spPr>
          <a:xfrm>
            <a:off x="5220150" y="-44950"/>
            <a:ext cx="0" cy="52575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53"/>
          <p:cNvCxnSpPr/>
          <p:nvPr/>
        </p:nvCxnSpPr>
        <p:spPr>
          <a:xfrm rot="10800000">
            <a:off x="5045600" y="1056550"/>
            <a:ext cx="258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53"/>
          <p:cNvCxnSpPr/>
          <p:nvPr/>
        </p:nvCxnSpPr>
        <p:spPr>
          <a:xfrm rot="10800000">
            <a:off x="5045600" y="2094222"/>
            <a:ext cx="258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53"/>
          <p:cNvCxnSpPr/>
          <p:nvPr/>
        </p:nvCxnSpPr>
        <p:spPr>
          <a:xfrm rot="10800000">
            <a:off x="5045600" y="3154174"/>
            <a:ext cx="258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53"/>
          <p:cNvCxnSpPr/>
          <p:nvPr/>
        </p:nvCxnSpPr>
        <p:spPr>
          <a:xfrm rot="10800000">
            <a:off x="5045600" y="4190225"/>
            <a:ext cx="258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53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5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p71"/>
          <p:cNvSpPr txBox="1"/>
          <p:nvPr>
            <p:ph type="ctrTitle"/>
          </p:nvPr>
        </p:nvSpPr>
        <p:spPr>
          <a:xfrm>
            <a:off x="614078" y="1878099"/>
            <a:ext cx="38673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QUESTIONS</a:t>
            </a:r>
            <a:br>
              <a:rPr lang="fr"/>
            </a:br>
            <a:r>
              <a:rPr lang="fr"/>
              <a:t>RÉPONSES</a:t>
            </a:r>
            <a:endParaRPr/>
          </a:p>
        </p:txBody>
      </p:sp>
      <p:sp>
        <p:nvSpPr>
          <p:cNvPr id="1397" name="Google Shape;1397;p71"/>
          <p:cNvSpPr txBox="1"/>
          <p:nvPr>
            <p:ph idx="1" type="subTitle"/>
          </p:nvPr>
        </p:nvSpPr>
        <p:spPr>
          <a:xfrm>
            <a:off x="614075" y="2314225"/>
            <a:ext cx="31953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À vous la parole !</a:t>
            </a:r>
            <a:endParaRPr sz="1300"/>
          </a:p>
        </p:txBody>
      </p:sp>
      <p:pic>
        <p:nvPicPr>
          <p:cNvPr id="1398" name="Google Shape;1398;p71"/>
          <p:cNvPicPr preferRelativeResize="0"/>
          <p:nvPr/>
        </p:nvPicPr>
        <p:blipFill rotWithShape="1">
          <a:blip r:embed="rId3">
            <a:alphaModFix/>
          </a:blip>
          <a:srcRect b="3101" l="38403" r="-25269" t="10033"/>
          <a:stretch/>
        </p:blipFill>
        <p:spPr>
          <a:xfrm>
            <a:off x="3420199" y="-1282450"/>
            <a:ext cx="9627300" cy="6426000"/>
          </a:xfrm>
          <a:prstGeom prst="flowChartPreparation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72"/>
          <p:cNvSpPr txBox="1"/>
          <p:nvPr>
            <p:ph idx="2" type="ctrTitle"/>
          </p:nvPr>
        </p:nvSpPr>
        <p:spPr>
          <a:xfrm>
            <a:off x="610475" y="371750"/>
            <a:ext cx="8430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</a:t>
            </a:r>
            <a:r>
              <a:rPr lang="fr"/>
              <a:t> Développement User Centric en 3 questions</a:t>
            </a:r>
            <a:endParaRPr/>
          </a:p>
        </p:txBody>
      </p:sp>
      <p:sp>
        <p:nvSpPr>
          <p:cNvPr id="1404" name="Google Shape;1404;p72"/>
          <p:cNvSpPr txBox="1"/>
          <p:nvPr>
            <p:ph type="ctrTitle"/>
          </p:nvPr>
        </p:nvSpPr>
        <p:spPr>
          <a:xfrm>
            <a:off x="610477" y="3345548"/>
            <a:ext cx="8319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Comment conserver la démarche tout au long du projet ?</a:t>
            </a:r>
            <a:endParaRPr/>
          </a:p>
        </p:txBody>
      </p:sp>
      <p:sp>
        <p:nvSpPr>
          <p:cNvPr id="1405" name="Google Shape;1405;p72"/>
          <p:cNvSpPr txBox="1"/>
          <p:nvPr>
            <p:ph idx="1" type="subTitle"/>
          </p:nvPr>
        </p:nvSpPr>
        <p:spPr>
          <a:xfrm>
            <a:off x="610475" y="3706198"/>
            <a:ext cx="8148300" cy="13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fr" sz="1100"/>
              <a:t>Le product designer est au niveau du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pilotage</a:t>
            </a:r>
            <a:r>
              <a:rPr lang="fr" sz="1100"/>
              <a:t> avec le client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Réfléchir pour</a:t>
            </a:r>
            <a:r>
              <a:rPr lang="fr" sz="1100"/>
              <a:t> l’utilisateur final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fr" sz="1100"/>
              <a:t>Appliquer les méthodes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divergence/convergence</a:t>
            </a:r>
            <a:r>
              <a:rPr lang="fr" sz="1100"/>
              <a:t> (idées/contraintes)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Sensibilisation</a:t>
            </a:r>
            <a:r>
              <a:rPr lang="fr" sz="1100"/>
              <a:t> et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implication</a:t>
            </a:r>
            <a:r>
              <a:rPr lang="fr" sz="1100"/>
              <a:t> des équipes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Environnement projet</a:t>
            </a:r>
            <a:r>
              <a:rPr lang="fr" sz="1100">
                <a:solidFill>
                  <a:schemeClr val="dk1"/>
                </a:solidFill>
              </a:rPr>
              <a:t> en place et à jour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Design System,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Personas</a:t>
            </a:r>
            <a:r>
              <a:rPr lang="fr" sz="1100"/>
              <a:t> rigoureux, </a:t>
            </a:r>
            <a:r>
              <a:rPr lang="fr" sz="1100"/>
              <a:t>affichés et utilisés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Communication</a:t>
            </a:r>
            <a:r>
              <a:rPr lang="fr" sz="1100"/>
              <a:t> constante et prise d’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initiatives</a:t>
            </a:r>
            <a:endParaRPr sz="1100"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06" name="Google Shape;1406;p72"/>
          <p:cNvSpPr txBox="1"/>
          <p:nvPr>
            <p:ph type="ctrTitle"/>
          </p:nvPr>
        </p:nvSpPr>
        <p:spPr>
          <a:xfrm>
            <a:off x="610477" y="903400"/>
            <a:ext cx="8319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Design Thinking vs. Sprint Design ?</a:t>
            </a:r>
            <a:endParaRPr/>
          </a:p>
        </p:txBody>
      </p:sp>
      <p:sp>
        <p:nvSpPr>
          <p:cNvPr id="1407" name="Google Shape;1407;p72"/>
          <p:cNvSpPr txBox="1"/>
          <p:nvPr>
            <p:ph idx="1" type="subTitle"/>
          </p:nvPr>
        </p:nvSpPr>
        <p:spPr>
          <a:xfrm>
            <a:off x="610475" y="1264050"/>
            <a:ext cx="8148300" cy="6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Le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Design Thinking</a:t>
            </a:r>
            <a:r>
              <a:rPr lang="fr" sz="1100"/>
              <a:t> est une philosophie et une démarche de travail et de réflexion incluant de multiples outils et méthodes.</a:t>
            </a:r>
            <a:endParaRPr sz="11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fr" sz="1100"/>
              <a:t>Le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Sprint Design</a:t>
            </a:r>
            <a:r>
              <a:rPr lang="fr" sz="1100"/>
              <a:t> est une méthode inspirée du Design Thinking permettant de résoudre rapidement un problème ciblé.</a:t>
            </a:r>
            <a:endParaRPr sz="1100"/>
          </a:p>
        </p:txBody>
      </p:sp>
      <p:sp>
        <p:nvSpPr>
          <p:cNvPr id="1408" name="Google Shape;1408;p72"/>
          <p:cNvSpPr txBox="1"/>
          <p:nvPr>
            <p:ph type="ctrTitle"/>
          </p:nvPr>
        </p:nvSpPr>
        <p:spPr>
          <a:xfrm>
            <a:off x="610477" y="1959475"/>
            <a:ext cx="8319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Quels avantages à cette méthode ?</a:t>
            </a:r>
            <a:endParaRPr/>
          </a:p>
        </p:txBody>
      </p:sp>
      <p:sp>
        <p:nvSpPr>
          <p:cNvPr id="1409" name="Google Shape;1409;p72"/>
          <p:cNvSpPr txBox="1"/>
          <p:nvPr>
            <p:ph idx="1" type="subTitle"/>
          </p:nvPr>
        </p:nvSpPr>
        <p:spPr>
          <a:xfrm>
            <a:off x="610475" y="2320125"/>
            <a:ext cx="81483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fr" sz="1100"/>
              <a:t>L’orientation satisfaction utilisateur parle au client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Métier :</a:t>
            </a:r>
            <a:r>
              <a:rPr lang="fr" sz="1100"/>
              <a:t> c’est son objectif direct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Direction :</a:t>
            </a:r>
            <a:r>
              <a:rPr lang="fr" sz="1100"/>
              <a:t> un utilisateur satisfait génère du chiffre, est plus efficace, …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Achats :</a:t>
            </a:r>
            <a:r>
              <a:rPr lang="fr" sz="1100"/>
              <a:t> la méthode scientifique et structurée justifie les coûts, et amène du résultat (ROI)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fr" sz="1100"/>
              <a:t>L’aspect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méthodique</a:t>
            </a:r>
            <a:r>
              <a:rPr lang="fr" sz="1100"/>
              <a:t> et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inclusif</a:t>
            </a:r>
            <a:r>
              <a:rPr lang="fr" sz="1100"/>
              <a:t> génère naturellement de l’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upsale</a:t>
            </a:r>
            <a:r>
              <a:rPr lang="fr" sz="1100"/>
              <a:t>…</a:t>
            </a:r>
            <a:endParaRPr sz="11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73"/>
          <p:cNvSpPr txBox="1"/>
          <p:nvPr>
            <p:ph idx="1" type="subTitle"/>
          </p:nvPr>
        </p:nvSpPr>
        <p:spPr>
          <a:xfrm>
            <a:off x="5529706" y="641536"/>
            <a:ext cx="31560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A user interface is like a joke. If you have to explain it, it’s not that good.</a:t>
            </a:r>
            <a:endParaRPr/>
          </a:p>
        </p:txBody>
      </p:sp>
      <p:sp>
        <p:nvSpPr>
          <p:cNvPr id="1415" name="Google Shape;1415;p73"/>
          <p:cNvSpPr txBox="1"/>
          <p:nvPr>
            <p:ph idx="2" type="subTitle"/>
          </p:nvPr>
        </p:nvSpPr>
        <p:spPr>
          <a:xfrm>
            <a:off x="6864700" y="1233253"/>
            <a:ext cx="18210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— Martin LeBlanc</a:t>
            </a:r>
            <a:br>
              <a:rPr lang="fr"/>
            </a:br>
            <a:r>
              <a:rPr i="1" lang="fr" sz="1000"/>
              <a:t>Founder of Iconfinder</a:t>
            </a:r>
            <a:endParaRPr i="1" sz="1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0" name="Google Shape;1420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1587" y="3734663"/>
            <a:ext cx="1280837" cy="553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1" name="Google Shape;1421;p74"/>
          <p:cNvSpPr txBox="1"/>
          <p:nvPr>
            <p:ph idx="1" type="subTitle"/>
          </p:nvPr>
        </p:nvSpPr>
        <p:spPr>
          <a:xfrm>
            <a:off x="3116250" y="4366269"/>
            <a:ext cx="2911500" cy="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200">
                <a:solidFill>
                  <a:schemeClr val="lt1"/>
                </a:solidFill>
              </a:rPr>
              <a:t>15, rue des Cuirassiers - 69003 Lyon</a:t>
            </a:r>
            <a:br>
              <a:rPr lang="fr" sz="1200">
                <a:solidFill>
                  <a:schemeClr val="lt1"/>
                </a:solidFill>
              </a:rPr>
            </a:br>
            <a:r>
              <a:rPr lang="fr" sz="1200">
                <a:solidFill>
                  <a:schemeClr val="lt1"/>
                </a:solidFill>
              </a:rPr>
              <a:t>04.28.29.72.22 - www.steamulo.com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422" name="Google Shape;1422;p74"/>
          <p:cNvSpPr txBox="1"/>
          <p:nvPr/>
        </p:nvSpPr>
        <p:spPr>
          <a:xfrm>
            <a:off x="3551875" y="2060925"/>
            <a:ext cx="2040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300">
                <a:solidFill>
                  <a:schemeClr val="lt1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MERCI ET À BIENTÔT </a:t>
            </a:r>
            <a:endParaRPr sz="1300"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4"/>
          <p:cNvSpPr txBox="1"/>
          <p:nvPr>
            <p:ph type="ctrTitle"/>
          </p:nvPr>
        </p:nvSpPr>
        <p:spPr>
          <a:xfrm>
            <a:off x="614078" y="1573299"/>
            <a:ext cx="38673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</a:t>
            </a:r>
            <a:endParaRPr/>
          </a:p>
        </p:txBody>
      </p:sp>
      <p:sp>
        <p:nvSpPr>
          <p:cNvPr id="329" name="Google Shape;329;p54"/>
          <p:cNvSpPr txBox="1"/>
          <p:nvPr>
            <p:ph idx="1" type="subTitle"/>
          </p:nvPr>
        </p:nvSpPr>
        <p:spPr>
          <a:xfrm>
            <a:off x="614075" y="2314225"/>
            <a:ext cx="31953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Qui sommes-nous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Notre vision et nos valeurs</a:t>
            </a:r>
            <a:endParaRPr sz="1300"/>
          </a:p>
        </p:txBody>
      </p:sp>
      <p:pic>
        <p:nvPicPr>
          <p:cNvPr id="330" name="Google Shape;330;p54"/>
          <p:cNvPicPr preferRelativeResize="0"/>
          <p:nvPr/>
        </p:nvPicPr>
        <p:blipFill rotWithShape="1">
          <a:blip r:embed="rId3">
            <a:alphaModFix/>
          </a:blip>
          <a:srcRect b="0" l="12406" r="-12216" t="0"/>
          <a:stretch/>
        </p:blipFill>
        <p:spPr>
          <a:xfrm>
            <a:off x="3390625" y="-1846375"/>
            <a:ext cx="9424325" cy="7081475"/>
          </a:xfrm>
          <a:prstGeom prst="flowChartPreparation">
            <a:avLst/>
          </a:prstGeom>
          <a:noFill/>
          <a:ln>
            <a:noFill/>
          </a:ln>
        </p:spPr>
      </p:pic>
      <p:sp>
        <p:nvSpPr>
          <p:cNvPr id="331" name="Google Shape;331;p54"/>
          <p:cNvSpPr txBox="1"/>
          <p:nvPr>
            <p:ph type="ctrTitle"/>
          </p:nvPr>
        </p:nvSpPr>
        <p:spPr>
          <a:xfrm>
            <a:off x="614078" y="1573299"/>
            <a:ext cx="38673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STEAMULO LYON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55"/>
          <p:cNvPicPr preferRelativeResize="0"/>
          <p:nvPr/>
        </p:nvPicPr>
        <p:blipFill rotWithShape="1">
          <a:blip r:embed="rId3">
            <a:alphaModFix/>
          </a:blip>
          <a:srcRect b="0" l="37114" r="24293" t="0"/>
          <a:stretch/>
        </p:blipFill>
        <p:spPr>
          <a:xfrm>
            <a:off x="6154800" y="0"/>
            <a:ext cx="29891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55"/>
          <p:cNvSpPr/>
          <p:nvPr/>
        </p:nvSpPr>
        <p:spPr>
          <a:xfrm flipH="1" rot="10800000">
            <a:off x="6143926" y="0"/>
            <a:ext cx="1348500" cy="51435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55"/>
          <p:cNvSpPr txBox="1"/>
          <p:nvPr>
            <p:ph idx="4294967295" type="subTitle"/>
          </p:nvPr>
        </p:nvSpPr>
        <p:spPr>
          <a:xfrm>
            <a:off x="610475" y="1260075"/>
            <a:ext cx="5633100" cy="25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Nous implémentons des </a:t>
            </a:r>
            <a:r>
              <a:rPr lang="fr" sz="1200">
                <a:solidFill>
                  <a:schemeClr val="accent6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solutions technologiques</a:t>
            </a:r>
            <a:r>
              <a:rPr lang="fr" sz="1200"/>
              <a:t> web et mobile sur-mesure, de la conception au développement.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fr" sz="1200"/>
              <a:t>Pour nous, plus que la compétence seule, la complémentarité et la synchronisation sont essentielles au succès d’une </a:t>
            </a:r>
            <a:r>
              <a:rPr lang="fr" sz="1200">
                <a:solidFill>
                  <a:schemeClr val="accent6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équipe</a:t>
            </a:r>
            <a:r>
              <a:rPr lang="fr" sz="1200"/>
              <a:t>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Nos technos et outils maximiseront la </a:t>
            </a:r>
            <a:r>
              <a:rPr lang="fr" sz="1200">
                <a:solidFill>
                  <a:schemeClr val="accent6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valeur ajoutée</a:t>
            </a:r>
            <a:r>
              <a:rPr lang="fr" sz="1200"/>
              <a:t> de vos expertises métiers.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Associons nos talents et sortons du cadre pour relever des </a:t>
            </a:r>
            <a:r>
              <a:rPr lang="fr" sz="1200">
                <a:solidFill>
                  <a:schemeClr val="accent6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défis</a:t>
            </a:r>
            <a:r>
              <a:rPr lang="fr" sz="1200"/>
              <a:t> à la hauteur de vos </a:t>
            </a:r>
            <a:r>
              <a:rPr lang="fr" sz="1200">
                <a:solidFill>
                  <a:schemeClr val="accent6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ambitions</a:t>
            </a:r>
            <a:r>
              <a:rPr lang="fr" sz="1200"/>
              <a:t> !</a:t>
            </a:r>
            <a:endParaRPr sz="1200"/>
          </a:p>
        </p:txBody>
      </p:sp>
      <p:sp>
        <p:nvSpPr>
          <p:cNvPr id="339" name="Google Shape;339;p55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NOUS SOMMES</a:t>
            </a:r>
            <a:endParaRPr/>
          </a:p>
        </p:txBody>
      </p:sp>
      <p:sp>
        <p:nvSpPr>
          <p:cNvPr id="340" name="Google Shape;340;p55"/>
          <p:cNvSpPr txBox="1"/>
          <p:nvPr/>
        </p:nvSpPr>
        <p:spPr>
          <a:xfrm>
            <a:off x="610475" y="707450"/>
            <a:ext cx="878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L’</a:t>
            </a:r>
            <a:r>
              <a:rPr lang="f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atelier d’innovation digitale</a:t>
            </a:r>
            <a:r>
              <a:rPr lang="fr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accélérateur de performance pour vos enjeux.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341" name="Google Shape;341;p55"/>
          <p:cNvPicPr preferRelativeResize="0"/>
          <p:nvPr/>
        </p:nvPicPr>
        <p:blipFill rotWithShape="1">
          <a:blip r:embed="rId4">
            <a:alphaModFix/>
          </a:blip>
          <a:srcRect b="14199" l="14994" r="0" t="0"/>
          <a:stretch/>
        </p:blipFill>
        <p:spPr>
          <a:xfrm>
            <a:off x="0" y="3745275"/>
            <a:ext cx="4588724" cy="139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6"/>
          <p:cNvSpPr txBox="1"/>
          <p:nvPr>
            <p:ph idx="6" type="ctrTitle"/>
          </p:nvPr>
        </p:nvSpPr>
        <p:spPr>
          <a:xfrm>
            <a:off x="610475" y="371750"/>
            <a:ext cx="27579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NOTRE PHILOSOPHIE</a:t>
            </a:r>
            <a:endParaRPr/>
          </a:p>
        </p:txBody>
      </p:sp>
      <p:sp>
        <p:nvSpPr>
          <p:cNvPr id="347" name="Google Shape;347;p56"/>
          <p:cNvSpPr txBox="1"/>
          <p:nvPr>
            <p:ph idx="3" type="ctrTitle"/>
          </p:nvPr>
        </p:nvSpPr>
        <p:spPr>
          <a:xfrm>
            <a:off x="3269217" y="258803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accent6"/>
                </a:solidFill>
              </a:rPr>
              <a:t>VISION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348" name="Google Shape;348;p56"/>
          <p:cNvSpPr txBox="1"/>
          <p:nvPr>
            <p:ph idx="1" type="subTitle"/>
          </p:nvPr>
        </p:nvSpPr>
        <p:spPr>
          <a:xfrm>
            <a:off x="865200" y="2850547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Vous conseiller et innover avec vous.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fr"/>
              <a:t>Concevoir, développer &amp; maintenir pour vous.</a:t>
            </a:r>
            <a:endParaRPr/>
          </a:p>
        </p:txBody>
      </p:sp>
      <p:sp>
        <p:nvSpPr>
          <p:cNvPr id="349" name="Google Shape;349;p56"/>
          <p:cNvSpPr txBox="1"/>
          <p:nvPr>
            <p:ph idx="2" type="subTitle"/>
          </p:nvPr>
        </p:nvSpPr>
        <p:spPr>
          <a:xfrm>
            <a:off x="3669867" y="2850547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fr"/>
              <a:t>Le focus utilisateur, dans l’engagement, la qualité et le respect des contraintes projet.</a:t>
            </a:r>
            <a:endParaRPr/>
          </a:p>
        </p:txBody>
      </p:sp>
      <p:sp>
        <p:nvSpPr>
          <p:cNvPr id="350" name="Google Shape;350;p56"/>
          <p:cNvSpPr txBox="1"/>
          <p:nvPr>
            <p:ph type="ctrTitle"/>
          </p:nvPr>
        </p:nvSpPr>
        <p:spPr>
          <a:xfrm>
            <a:off x="471467" y="258803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accent6"/>
                </a:solidFill>
              </a:rPr>
              <a:t>MISSION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351" name="Google Shape;351;p56"/>
          <p:cNvSpPr txBox="1"/>
          <p:nvPr>
            <p:ph idx="5" type="ctrTitle"/>
          </p:nvPr>
        </p:nvSpPr>
        <p:spPr>
          <a:xfrm>
            <a:off x="6066967" y="258803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accent6"/>
                </a:solidFill>
              </a:rPr>
              <a:t>VALEURS</a:t>
            </a:r>
            <a:endParaRPr b="1">
              <a:solidFill>
                <a:schemeClr val="accent6"/>
              </a:solidFill>
            </a:endParaRPr>
          </a:p>
        </p:txBody>
      </p:sp>
      <p:cxnSp>
        <p:nvCxnSpPr>
          <p:cNvPr id="352" name="Google Shape;352;p56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3" name="Google Shape;353;p56"/>
          <p:cNvGrpSpPr/>
          <p:nvPr/>
        </p:nvGrpSpPr>
        <p:grpSpPr>
          <a:xfrm>
            <a:off x="4365620" y="1952543"/>
            <a:ext cx="426494" cy="382871"/>
            <a:chOff x="3441065" y="4302505"/>
            <a:chExt cx="337069" cy="302593"/>
          </a:xfrm>
        </p:grpSpPr>
        <p:sp>
          <p:nvSpPr>
            <p:cNvPr id="354" name="Google Shape;354;p56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56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56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56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56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56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56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56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56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56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56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56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56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" name="Google Shape;367;p56"/>
          <p:cNvGrpSpPr/>
          <p:nvPr/>
        </p:nvGrpSpPr>
        <p:grpSpPr>
          <a:xfrm>
            <a:off x="1604786" y="1929471"/>
            <a:ext cx="352688" cy="429029"/>
            <a:chOff x="1768821" y="3361108"/>
            <a:chExt cx="278739" cy="339073"/>
          </a:xfrm>
        </p:grpSpPr>
        <p:sp>
          <p:nvSpPr>
            <p:cNvPr id="368" name="Google Shape;368;p56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56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56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56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56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56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56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56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56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56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56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9" name="Google Shape;379;p56"/>
          <p:cNvSpPr txBox="1"/>
          <p:nvPr/>
        </p:nvSpPr>
        <p:spPr>
          <a:xfrm>
            <a:off x="610475" y="707450"/>
            <a:ext cx="878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</a:t>
            </a:r>
            <a:r>
              <a:rPr b="1" lang="fr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’itinéraire projet</a:t>
            </a:r>
            <a:r>
              <a:rPr lang="fr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démarche innovante centrée sur votre vision et vos ambitions, pour vos utilisateurs</a:t>
            </a:r>
            <a:endParaRPr/>
          </a:p>
        </p:txBody>
      </p:sp>
      <p:sp>
        <p:nvSpPr>
          <p:cNvPr id="380" name="Google Shape;380;p56"/>
          <p:cNvSpPr/>
          <p:nvPr/>
        </p:nvSpPr>
        <p:spPr>
          <a:xfrm>
            <a:off x="7156500" y="1932246"/>
            <a:ext cx="426509" cy="423493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56"/>
          <p:cNvSpPr txBox="1"/>
          <p:nvPr>
            <p:ph idx="4" type="subTitle"/>
          </p:nvPr>
        </p:nvSpPr>
        <p:spPr>
          <a:xfrm>
            <a:off x="6460750" y="2850547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Travailler ensemble avec proximité et confiance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/>
              <a:t>Avancer efficacement avec méthode</a:t>
            </a:r>
            <a:endParaRPr/>
          </a:p>
        </p:txBody>
      </p:sp>
      <p:pic>
        <p:nvPicPr>
          <p:cNvPr id="382" name="Google Shape;382;p56"/>
          <p:cNvPicPr preferRelativeResize="0"/>
          <p:nvPr/>
        </p:nvPicPr>
        <p:blipFill rotWithShape="1">
          <a:blip r:embed="rId3">
            <a:alphaModFix/>
          </a:blip>
          <a:srcRect b="0" l="40040" r="0" t="0"/>
          <a:stretch/>
        </p:blipFill>
        <p:spPr>
          <a:xfrm>
            <a:off x="0" y="1013500"/>
            <a:ext cx="3236676" cy="16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7"/>
          <p:cNvSpPr txBox="1"/>
          <p:nvPr>
            <p:ph type="ctrTitle"/>
          </p:nvPr>
        </p:nvSpPr>
        <p:spPr>
          <a:xfrm>
            <a:off x="610475" y="371750"/>
            <a:ext cx="5872500" cy="4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NOTRE CENTRE DE SERVICE</a:t>
            </a:r>
            <a:endParaRPr/>
          </a:p>
        </p:txBody>
      </p:sp>
      <p:sp>
        <p:nvSpPr>
          <p:cNvPr id="388" name="Google Shape;388;p57"/>
          <p:cNvSpPr txBox="1"/>
          <p:nvPr/>
        </p:nvSpPr>
        <p:spPr>
          <a:xfrm>
            <a:off x="610475" y="707450"/>
            <a:ext cx="409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L’agence STEAMULO à Paris</a:t>
            </a:r>
            <a:endParaRPr/>
          </a:p>
        </p:txBody>
      </p:sp>
      <p:sp>
        <p:nvSpPr>
          <p:cNvPr id="389" name="Google Shape;389;p57"/>
          <p:cNvSpPr txBox="1"/>
          <p:nvPr/>
        </p:nvSpPr>
        <p:spPr>
          <a:xfrm>
            <a:off x="4978325" y="1256350"/>
            <a:ext cx="3494400" cy="6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98C"/>
              </a:buClr>
              <a:buSzPts val="1100"/>
              <a:buFont typeface="Arial"/>
              <a:buNone/>
            </a:pPr>
            <a:r>
              <a:rPr lang="fr" sz="1100">
                <a:solidFill>
                  <a:srgbClr val="32323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En 2021, la société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STEAMULO Lyon</a:t>
            </a:r>
            <a:r>
              <a:rPr lang="fr" sz="1100">
                <a:solidFill>
                  <a:srgbClr val="32323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est créée pour servir ses clients avec toujours plus de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proximité</a:t>
            </a:r>
            <a:r>
              <a:rPr lang="fr" sz="1100">
                <a:solidFill>
                  <a:srgbClr val="32323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.</a:t>
            </a:r>
            <a:endParaRPr sz="1100">
              <a:solidFill>
                <a:srgbClr val="323F4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390" name="Google Shape;390;p57"/>
          <p:cNvGrpSpPr/>
          <p:nvPr/>
        </p:nvGrpSpPr>
        <p:grpSpPr>
          <a:xfrm>
            <a:off x="5410565" y="2110676"/>
            <a:ext cx="1793526" cy="1766426"/>
            <a:chOff x="631200" y="1127775"/>
            <a:chExt cx="3034731" cy="2989383"/>
          </a:xfrm>
        </p:grpSpPr>
        <p:sp>
          <p:nvSpPr>
            <p:cNvPr id="391" name="Google Shape;391;p57"/>
            <p:cNvSpPr/>
            <p:nvPr/>
          </p:nvSpPr>
          <p:spPr>
            <a:xfrm>
              <a:off x="1652452" y="3241368"/>
              <a:ext cx="1235811" cy="875790"/>
            </a:xfrm>
            <a:custGeom>
              <a:rect b="b" l="l" r="r" t="t"/>
              <a:pathLst>
                <a:path extrusionOk="0" h="46076" w="65017">
                  <a:moveTo>
                    <a:pt x="23841" y="0"/>
                  </a:moveTo>
                  <a:cubicBezTo>
                    <a:pt x="23041" y="0"/>
                    <a:pt x="22493" y="348"/>
                    <a:pt x="22493" y="1368"/>
                  </a:cubicBezTo>
                  <a:cubicBezTo>
                    <a:pt x="22493" y="2736"/>
                    <a:pt x="21065" y="5441"/>
                    <a:pt x="19849" y="5472"/>
                  </a:cubicBezTo>
                  <a:cubicBezTo>
                    <a:pt x="18603" y="5532"/>
                    <a:pt x="18511" y="7994"/>
                    <a:pt x="17569" y="7994"/>
                  </a:cubicBezTo>
                  <a:cubicBezTo>
                    <a:pt x="16627" y="7994"/>
                    <a:pt x="17569" y="9757"/>
                    <a:pt x="17569" y="11186"/>
                  </a:cubicBezTo>
                  <a:cubicBezTo>
                    <a:pt x="17569" y="11726"/>
                    <a:pt x="17383" y="11849"/>
                    <a:pt x="17159" y="11849"/>
                  </a:cubicBezTo>
                  <a:cubicBezTo>
                    <a:pt x="16971" y="11849"/>
                    <a:pt x="16756" y="11763"/>
                    <a:pt x="16600" y="11763"/>
                  </a:cubicBezTo>
                  <a:cubicBezTo>
                    <a:pt x="16459" y="11763"/>
                    <a:pt x="16366" y="11833"/>
                    <a:pt x="16384" y="12098"/>
                  </a:cubicBezTo>
                  <a:cubicBezTo>
                    <a:pt x="16444" y="13040"/>
                    <a:pt x="15806" y="14226"/>
                    <a:pt x="15046" y="14286"/>
                  </a:cubicBezTo>
                  <a:cubicBezTo>
                    <a:pt x="14360" y="14341"/>
                    <a:pt x="13229" y="16526"/>
                    <a:pt x="12456" y="16526"/>
                  </a:cubicBezTo>
                  <a:cubicBezTo>
                    <a:pt x="12373" y="16526"/>
                    <a:pt x="12293" y="16501"/>
                    <a:pt x="12219" y="16444"/>
                  </a:cubicBezTo>
                  <a:cubicBezTo>
                    <a:pt x="12114" y="16364"/>
                    <a:pt x="11978" y="16330"/>
                    <a:pt x="11819" y="16330"/>
                  </a:cubicBezTo>
                  <a:cubicBezTo>
                    <a:pt x="10934" y="16330"/>
                    <a:pt x="9316" y="17375"/>
                    <a:pt x="8085" y="17375"/>
                  </a:cubicBezTo>
                  <a:cubicBezTo>
                    <a:pt x="7937" y="17375"/>
                    <a:pt x="7795" y="17360"/>
                    <a:pt x="7660" y="17326"/>
                  </a:cubicBezTo>
                  <a:cubicBezTo>
                    <a:pt x="7498" y="17286"/>
                    <a:pt x="7348" y="17269"/>
                    <a:pt x="7209" y="17269"/>
                  </a:cubicBezTo>
                  <a:cubicBezTo>
                    <a:pt x="6376" y="17269"/>
                    <a:pt x="5922" y="17878"/>
                    <a:pt x="5495" y="17878"/>
                  </a:cubicBezTo>
                  <a:cubicBezTo>
                    <a:pt x="5337" y="17878"/>
                    <a:pt x="5183" y="17795"/>
                    <a:pt x="5016" y="17569"/>
                  </a:cubicBezTo>
                  <a:cubicBezTo>
                    <a:pt x="4890" y="17400"/>
                    <a:pt x="4766" y="17331"/>
                    <a:pt x="4640" y="17331"/>
                  </a:cubicBezTo>
                  <a:cubicBezTo>
                    <a:pt x="4061" y="17331"/>
                    <a:pt x="3441" y="18785"/>
                    <a:pt x="2493" y="18785"/>
                  </a:cubicBezTo>
                  <a:cubicBezTo>
                    <a:pt x="1307" y="18785"/>
                    <a:pt x="1551" y="20153"/>
                    <a:pt x="1490" y="22007"/>
                  </a:cubicBezTo>
                  <a:cubicBezTo>
                    <a:pt x="1431" y="23827"/>
                    <a:pt x="239" y="24654"/>
                    <a:pt x="1717" y="24654"/>
                  </a:cubicBezTo>
                  <a:cubicBezTo>
                    <a:pt x="1769" y="24654"/>
                    <a:pt x="1825" y="24653"/>
                    <a:pt x="1885" y="24651"/>
                  </a:cubicBezTo>
                  <a:cubicBezTo>
                    <a:pt x="1908" y="24650"/>
                    <a:pt x="1931" y="24650"/>
                    <a:pt x="1954" y="24650"/>
                  </a:cubicBezTo>
                  <a:cubicBezTo>
                    <a:pt x="3666" y="24650"/>
                    <a:pt x="4347" y="26892"/>
                    <a:pt x="4347" y="28542"/>
                  </a:cubicBezTo>
                  <a:cubicBezTo>
                    <a:pt x="4347" y="30244"/>
                    <a:pt x="2432" y="32037"/>
                    <a:pt x="2189" y="33132"/>
                  </a:cubicBezTo>
                  <a:cubicBezTo>
                    <a:pt x="1915" y="34226"/>
                    <a:pt x="456" y="35411"/>
                    <a:pt x="61" y="36505"/>
                  </a:cubicBezTo>
                  <a:cubicBezTo>
                    <a:pt x="0" y="36657"/>
                    <a:pt x="61" y="37113"/>
                    <a:pt x="183" y="37782"/>
                  </a:cubicBezTo>
                  <a:cubicBezTo>
                    <a:pt x="396" y="37721"/>
                    <a:pt x="608" y="37661"/>
                    <a:pt x="821" y="37630"/>
                  </a:cubicBezTo>
                  <a:cubicBezTo>
                    <a:pt x="1048" y="37582"/>
                    <a:pt x="1247" y="37560"/>
                    <a:pt x="1424" y="37560"/>
                  </a:cubicBezTo>
                  <a:cubicBezTo>
                    <a:pt x="3018" y="37560"/>
                    <a:pt x="2702" y="39378"/>
                    <a:pt x="3496" y="40062"/>
                  </a:cubicBezTo>
                  <a:cubicBezTo>
                    <a:pt x="3806" y="40329"/>
                    <a:pt x="4222" y="40416"/>
                    <a:pt x="4669" y="40416"/>
                  </a:cubicBezTo>
                  <a:cubicBezTo>
                    <a:pt x="5492" y="40416"/>
                    <a:pt x="6420" y="40123"/>
                    <a:pt x="6991" y="40123"/>
                  </a:cubicBezTo>
                  <a:cubicBezTo>
                    <a:pt x="7546" y="40123"/>
                    <a:pt x="7933" y="40510"/>
                    <a:pt x="8186" y="40510"/>
                  </a:cubicBezTo>
                  <a:cubicBezTo>
                    <a:pt x="8321" y="40510"/>
                    <a:pt x="8417" y="40400"/>
                    <a:pt x="8481" y="40062"/>
                  </a:cubicBezTo>
                  <a:cubicBezTo>
                    <a:pt x="8515" y="39875"/>
                    <a:pt x="8643" y="39799"/>
                    <a:pt x="8837" y="39799"/>
                  </a:cubicBezTo>
                  <a:cubicBezTo>
                    <a:pt x="9682" y="39799"/>
                    <a:pt x="11777" y="41247"/>
                    <a:pt x="12767" y="41247"/>
                  </a:cubicBezTo>
                  <a:cubicBezTo>
                    <a:pt x="13982" y="41247"/>
                    <a:pt x="12371" y="37964"/>
                    <a:pt x="13587" y="37964"/>
                  </a:cubicBezTo>
                  <a:cubicBezTo>
                    <a:pt x="14803" y="37964"/>
                    <a:pt x="17022" y="38056"/>
                    <a:pt x="17934" y="40244"/>
                  </a:cubicBezTo>
                  <a:cubicBezTo>
                    <a:pt x="18174" y="40836"/>
                    <a:pt x="18482" y="41056"/>
                    <a:pt x="18809" y="41056"/>
                  </a:cubicBezTo>
                  <a:cubicBezTo>
                    <a:pt x="19020" y="41056"/>
                    <a:pt x="19239" y="40965"/>
                    <a:pt x="19454" y="40822"/>
                  </a:cubicBezTo>
                  <a:cubicBezTo>
                    <a:pt x="19754" y="40634"/>
                    <a:pt x="20096" y="40539"/>
                    <a:pt x="20437" y="40539"/>
                  </a:cubicBezTo>
                  <a:cubicBezTo>
                    <a:pt x="20923" y="40539"/>
                    <a:pt x="21406" y="40732"/>
                    <a:pt x="21764" y="41126"/>
                  </a:cubicBezTo>
                  <a:cubicBezTo>
                    <a:pt x="21975" y="41364"/>
                    <a:pt x="22210" y="41532"/>
                    <a:pt x="22447" y="41532"/>
                  </a:cubicBezTo>
                  <a:cubicBezTo>
                    <a:pt x="22483" y="41532"/>
                    <a:pt x="22518" y="41529"/>
                    <a:pt x="22554" y="41521"/>
                  </a:cubicBezTo>
                  <a:cubicBezTo>
                    <a:pt x="22695" y="41495"/>
                    <a:pt x="22879" y="41482"/>
                    <a:pt x="23089" y="41482"/>
                  </a:cubicBezTo>
                  <a:cubicBezTo>
                    <a:pt x="24108" y="41482"/>
                    <a:pt x="25759" y="41777"/>
                    <a:pt x="26262" y="42281"/>
                  </a:cubicBezTo>
                  <a:cubicBezTo>
                    <a:pt x="26870" y="42889"/>
                    <a:pt x="26202" y="44044"/>
                    <a:pt x="27417" y="44256"/>
                  </a:cubicBezTo>
                  <a:cubicBezTo>
                    <a:pt x="28633" y="44500"/>
                    <a:pt x="28542" y="45411"/>
                    <a:pt x="30153" y="45959"/>
                  </a:cubicBezTo>
                  <a:cubicBezTo>
                    <a:pt x="30390" y="46041"/>
                    <a:pt x="30617" y="46075"/>
                    <a:pt x="30836" y="46075"/>
                  </a:cubicBezTo>
                  <a:cubicBezTo>
                    <a:pt x="32080" y="46075"/>
                    <a:pt x="33086" y="44955"/>
                    <a:pt x="34378" y="44955"/>
                  </a:cubicBezTo>
                  <a:cubicBezTo>
                    <a:pt x="35480" y="44955"/>
                    <a:pt x="36262" y="45946"/>
                    <a:pt x="37050" y="45946"/>
                  </a:cubicBezTo>
                  <a:cubicBezTo>
                    <a:pt x="37348" y="45946"/>
                    <a:pt x="37647" y="45804"/>
                    <a:pt x="37965" y="45411"/>
                  </a:cubicBezTo>
                  <a:cubicBezTo>
                    <a:pt x="38373" y="44903"/>
                    <a:pt x="38915" y="44732"/>
                    <a:pt x="39529" y="44732"/>
                  </a:cubicBezTo>
                  <a:cubicBezTo>
                    <a:pt x="40604" y="44732"/>
                    <a:pt x="41902" y="45257"/>
                    <a:pt x="43102" y="45411"/>
                  </a:cubicBezTo>
                  <a:cubicBezTo>
                    <a:pt x="43198" y="45422"/>
                    <a:pt x="43284" y="45428"/>
                    <a:pt x="43360" y="45428"/>
                  </a:cubicBezTo>
                  <a:cubicBezTo>
                    <a:pt x="44767" y="45428"/>
                    <a:pt x="42790" y="43581"/>
                    <a:pt x="42646" y="40639"/>
                  </a:cubicBezTo>
                  <a:cubicBezTo>
                    <a:pt x="42494" y="37509"/>
                    <a:pt x="42402" y="34621"/>
                    <a:pt x="43557" y="32797"/>
                  </a:cubicBezTo>
                  <a:cubicBezTo>
                    <a:pt x="44355" y="31572"/>
                    <a:pt x="46301" y="30935"/>
                    <a:pt x="47393" y="30935"/>
                  </a:cubicBezTo>
                  <a:cubicBezTo>
                    <a:pt x="47466" y="30935"/>
                    <a:pt x="47535" y="30937"/>
                    <a:pt x="47600" y="30943"/>
                  </a:cubicBezTo>
                  <a:cubicBezTo>
                    <a:pt x="47672" y="30949"/>
                    <a:pt x="47739" y="30952"/>
                    <a:pt x="47803" y="30952"/>
                  </a:cubicBezTo>
                  <a:cubicBezTo>
                    <a:pt x="48684" y="30952"/>
                    <a:pt x="48853" y="30358"/>
                    <a:pt x="49789" y="28998"/>
                  </a:cubicBezTo>
                  <a:cubicBezTo>
                    <a:pt x="50792" y="27508"/>
                    <a:pt x="52737" y="27235"/>
                    <a:pt x="53558" y="26536"/>
                  </a:cubicBezTo>
                  <a:cubicBezTo>
                    <a:pt x="54034" y="26096"/>
                    <a:pt x="54587" y="25525"/>
                    <a:pt x="55045" y="25525"/>
                  </a:cubicBezTo>
                  <a:cubicBezTo>
                    <a:pt x="55347" y="25525"/>
                    <a:pt x="55607" y="25774"/>
                    <a:pt x="55777" y="26475"/>
                  </a:cubicBezTo>
                  <a:cubicBezTo>
                    <a:pt x="55968" y="27240"/>
                    <a:pt x="56347" y="27459"/>
                    <a:pt x="56810" y="27459"/>
                  </a:cubicBezTo>
                  <a:cubicBezTo>
                    <a:pt x="56936" y="27459"/>
                    <a:pt x="57069" y="27443"/>
                    <a:pt x="57205" y="27417"/>
                  </a:cubicBezTo>
                  <a:cubicBezTo>
                    <a:pt x="58087" y="25928"/>
                    <a:pt x="59819" y="24530"/>
                    <a:pt x="59819" y="23983"/>
                  </a:cubicBezTo>
                  <a:cubicBezTo>
                    <a:pt x="59819" y="23417"/>
                    <a:pt x="60441" y="23004"/>
                    <a:pt x="61260" y="23004"/>
                  </a:cubicBezTo>
                  <a:cubicBezTo>
                    <a:pt x="61542" y="23004"/>
                    <a:pt x="61848" y="23053"/>
                    <a:pt x="62160" y="23162"/>
                  </a:cubicBezTo>
                  <a:cubicBezTo>
                    <a:pt x="62190" y="23192"/>
                    <a:pt x="62190" y="23192"/>
                    <a:pt x="62220" y="23192"/>
                  </a:cubicBezTo>
                  <a:cubicBezTo>
                    <a:pt x="62312" y="23223"/>
                    <a:pt x="62433" y="23253"/>
                    <a:pt x="62494" y="23253"/>
                  </a:cubicBezTo>
                  <a:lnTo>
                    <a:pt x="62524" y="23253"/>
                  </a:lnTo>
                  <a:cubicBezTo>
                    <a:pt x="62555" y="23253"/>
                    <a:pt x="62585" y="23223"/>
                    <a:pt x="62616" y="23223"/>
                  </a:cubicBezTo>
                  <a:lnTo>
                    <a:pt x="62646" y="23223"/>
                  </a:lnTo>
                  <a:cubicBezTo>
                    <a:pt x="62676" y="23192"/>
                    <a:pt x="62676" y="23192"/>
                    <a:pt x="62707" y="23192"/>
                  </a:cubicBezTo>
                  <a:cubicBezTo>
                    <a:pt x="62707" y="23192"/>
                    <a:pt x="62737" y="23162"/>
                    <a:pt x="62737" y="23162"/>
                  </a:cubicBezTo>
                  <a:cubicBezTo>
                    <a:pt x="62737" y="23131"/>
                    <a:pt x="62768" y="23131"/>
                    <a:pt x="62768" y="23131"/>
                  </a:cubicBezTo>
                  <a:cubicBezTo>
                    <a:pt x="62768" y="23131"/>
                    <a:pt x="62768" y="23101"/>
                    <a:pt x="62798" y="23101"/>
                  </a:cubicBezTo>
                  <a:cubicBezTo>
                    <a:pt x="62798" y="23071"/>
                    <a:pt x="62798" y="23071"/>
                    <a:pt x="62828" y="23040"/>
                  </a:cubicBezTo>
                  <a:cubicBezTo>
                    <a:pt x="62828" y="23010"/>
                    <a:pt x="62828" y="23010"/>
                    <a:pt x="62828" y="22979"/>
                  </a:cubicBezTo>
                  <a:cubicBezTo>
                    <a:pt x="62828" y="22979"/>
                    <a:pt x="62828" y="22949"/>
                    <a:pt x="62828" y="22919"/>
                  </a:cubicBezTo>
                  <a:cubicBezTo>
                    <a:pt x="62859" y="22919"/>
                    <a:pt x="62859" y="22888"/>
                    <a:pt x="62859" y="22888"/>
                  </a:cubicBezTo>
                  <a:cubicBezTo>
                    <a:pt x="62859" y="22858"/>
                    <a:pt x="62859" y="22827"/>
                    <a:pt x="62859" y="22797"/>
                  </a:cubicBezTo>
                  <a:cubicBezTo>
                    <a:pt x="62859" y="22736"/>
                    <a:pt x="62859" y="22645"/>
                    <a:pt x="62859" y="22554"/>
                  </a:cubicBezTo>
                  <a:cubicBezTo>
                    <a:pt x="62828" y="22432"/>
                    <a:pt x="62828" y="22280"/>
                    <a:pt x="62798" y="22159"/>
                  </a:cubicBezTo>
                  <a:cubicBezTo>
                    <a:pt x="62798" y="22068"/>
                    <a:pt x="62768" y="22007"/>
                    <a:pt x="62768" y="21946"/>
                  </a:cubicBezTo>
                  <a:cubicBezTo>
                    <a:pt x="62768" y="21885"/>
                    <a:pt x="62768" y="21855"/>
                    <a:pt x="62737" y="21824"/>
                  </a:cubicBezTo>
                  <a:cubicBezTo>
                    <a:pt x="62707" y="21612"/>
                    <a:pt x="62676" y="21399"/>
                    <a:pt x="62646" y="21156"/>
                  </a:cubicBezTo>
                  <a:cubicBezTo>
                    <a:pt x="62646" y="21034"/>
                    <a:pt x="62646" y="20882"/>
                    <a:pt x="62616" y="20761"/>
                  </a:cubicBezTo>
                  <a:cubicBezTo>
                    <a:pt x="62616" y="20730"/>
                    <a:pt x="62616" y="20700"/>
                    <a:pt x="62616" y="20639"/>
                  </a:cubicBezTo>
                  <a:cubicBezTo>
                    <a:pt x="62616" y="20517"/>
                    <a:pt x="62585" y="20365"/>
                    <a:pt x="62585" y="20213"/>
                  </a:cubicBezTo>
                  <a:cubicBezTo>
                    <a:pt x="62585" y="20092"/>
                    <a:pt x="62616" y="20001"/>
                    <a:pt x="62616" y="19910"/>
                  </a:cubicBezTo>
                  <a:lnTo>
                    <a:pt x="62616" y="19879"/>
                  </a:lnTo>
                  <a:cubicBezTo>
                    <a:pt x="62616" y="19818"/>
                    <a:pt x="62616" y="19727"/>
                    <a:pt x="62616" y="19666"/>
                  </a:cubicBezTo>
                  <a:cubicBezTo>
                    <a:pt x="62616" y="19666"/>
                    <a:pt x="62646" y="19636"/>
                    <a:pt x="62646" y="19636"/>
                  </a:cubicBezTo>
                  <a:cubicBezTo>
                    <a:pt x="62646" y="19575"/>
                    <a:pt x="62646" y="19514"/>
                    <a:pt x="62676" y="19454"/>
                  </a:cubicBezTo>
                  <a:cubicBezTo>
                    <a:pt x="62676" y="19454"/>
                    <a:pt x="62676" y="19454"/>
                    <a:pt x="62676" y="19423"/>
                  </a:cubicBezTo>
                  <a:cubicBezTo>
                    <a:pt x="62707" y="19393"/>
                    <a:pt x="62707" y="19332"/>
                    <a:pt x="62737" y="19302"/>
                  </a:cubicBezTo>
                  <a:cubicBezTo>
                    <a:pt x="62737" y="19302"/>
                    <a:pt x="62737" y="19271"/>
                    <a:pt x="62737" y="19271"/>
                  </a:cubicBezTo>
                  <a:cubicBezTo>
                    <a:pt x="62768" y="19241"/>
                    <a:pt x="62768" y="19210"/>
                    <a:pt x="62798" y="19180"/>
                  </a:cubicBezTo>
                  <a:cubicBezTo>
                    <a:pt x="62798" y="19180"/>
                    <a:pt x="62798" y="19180"/>
                    <a:pt x="62828" y="19150"/>
                  </a:cubicBezTo>
                  <a:cubicBezTo>
                    <a:pt x="62828" y="19150"/>
                    <a:pt x="62859" y="19119"/>
                    <a:pt x="62889" y="19089"/>
                  </a:cubicBezTo>
                  <a:lnTo>
                    <a:pt x="62920" y="19089"/>
                  </a:lnTo>
                  <a:cubicBezTo>
                    <a:pt x="62920" y="19058"/>
                    <a:pt x="62950" y="19058"/>
                    <a:pt x="62980" y="19028"/>
                  </a:cubicBezTo>
                  <a:lnTo>
                    <a:pt x="63011" y="19028"/>
                  </a:lnTo>
                  <a:cubicBezTo>
                    <a:pt x="63041" y="18998"/>
                    <a:pt x="63041" y="18998"/>
                    <a:pt x="63071" y="18998"/>
                  </a:cubicBezTo>
                  <a:cubicBezTo>
                    <a:pt x="63102" y="18998"/>
                    <a:pt x="63102" y="18998"/>
                    <a:pt x="63132" y="18967"/>
                  </a:cubicBezTo>
                  <a:cubicBezTo>
                    <a:pt x="63436" y="18906"/>
                    <a:pt x="63801" y="18937"/>
                    <a:pt x="64196" y="18542"/>
                  </a:cubicBezTo>
                  <a:cubicBezTo>
                    <a:pt x="65017" y="17751"/>
                    <a:pt x="64804" y="17204"/>
                    <a:pt x="63771" y="16110"/>
                  </a:cubicBezTo>
                  <a:cubicBezTo>
                    <a:pt x="63771" y="16110"/>
                    <a:pt x="62708" y="16398"/>
                    <a:pt x="61698" y="16398"/>
                  </a:cubicBezTo>
                  <a:cubicBezTo>
                    <a:pt x="60435" y="16398"/>
                    <a:pt x="59255" y="15948"/>
                    <a:pt x="60336" y="13922"/>
                  </a:cubicBezTo>
                  <a:cubicBezTo>
                    <a:pt x="60609" y="13405"/>
                    <a:pt x="60944" y="13010"/>
                    <a:pt x="61309" y="12706"/>
                  </a:cubicBezTo>
                  <a:cubicBezTo>
                    <a:pt x="61157" y="12675"/>
                    <a:pt x="61005" y="12645"/>
                    <a:pt x="60853" y="12615"/>
                  </a:cubicBezTo>
                  <a:lnTo>
                    <a:pt x="60822" y="12615"/>
                  </a:lnTo>
                  <a:cubicBezTo>
                    <a:pt x="60761" y="12615"/>
                    <a:pt x="60731" y="12615"/>
                    <a:pt x="60701" y="12584"/>
                  </a:cubicBezTo>
                  <a:lnTo>
                    <a:pt x="60640" y="12584"/>
                  </a:lnTo>
                  <a:cubicBezTo>
                    <a:pt x="60579" y="12554"/>
                    <a:pt x="60549" y="12554"/>
                    <a:pt x="60518" y="12523"/>
                  </a:cubicBezTo>
                  <a:cubicBezTo>
                    <a:pt x="60147" y="12392"/>
                    <a:pt x="59398" y="12073"/>
                    <a:pt x="58984" y="12073"/>
                  </a:cubicBezTo>
                  <a:cubicBezTo>
                    <a:pt x="58822" y="12073"/>
                    <a:pt x="58712" y="12122"/>
                    <a:pt x="58695" y="12250"/>
                  </a:cubicBezTo>
                  <a:cubicBezTo>
                    <a:pt x="58684" y="12410"/>
                    <a:pt x="58545" y="12465"/>
                    <a:pt x="58321" y="12465"/>
                  </a:cubicBezTo>
                  <a:cubicBezTo>
                    <a:pt x="57908" y="12465"/>
                    <a:pt x="57205" y="12279"/>
                    <a:pt x="56476" y="12219"/>
                  </a:cubicBezTo>
                  <a:cubicBezTo>
                    <a:pt x="55381" y="12128"/>
                    <a:pt x="54743" y="11976"/>
                    <a:pt x="54743" y="10274"/>
                  </a:cubicBezTo>
                  <a:cubicBezTo>
                    <a:pt x="54743" y="8572"/>
                    <a:pt x="53527" y="8298"/>
                    <a:pt x="53132" y="6809"/>
                  </a:cubicBezTo>
                  <a:cubicBezTo>
                    <a:pt x="52707" y="5350"/>
                    <a:pt x="51916" y="4043"/>
                    <a:pt x="51035" y="2979"/>
                  </a:cubicBezTo>
                  <a:cubicBezTo>
                    <a:pt x="50749" y="2621"/>
                    <a:pt x="50528" y="2491"/>
                    <a:pt x="50338" y="2491"/>
                  </a:cubicBezTo>
                  <a:cubicBezTo>
                    <a:pt x="49962" y="2491"/>
                    <a:pt x="49706" y="3001"/>
                    <a:pt x="49302" y="3283"/>
                  </a:cubicBezTo>
                  <a:cubicBezTo>
                    <a:pt x="49188" y="3357"/>
                    <a:pt x="49045" y="3395"/>
                    <a:pt x="48886" y="3395"/>
                  </a:cubicBezTo>
                  <a:cubicBezTo>
                    <a:pt x="48203" y="3395"/>
                    <a:pt x="47243" y="2691"/>
                    <a:pt x="47144" y="1186"/>
                  </a:cubicBezTo>
                  <a:cubicBezTo>
                    <a:pt x="47113" y="814"/>
                    <a:pt x="46999" y="671"/>
                    <a:pt x="46829" y="671"/>
                  </a:cubicBezTo>
                  <a:cubicBezTo>
                    <a:pt x="46260" y="671"/>
                    <a:pt x="45068" y="2276"/>
                    <a:pt x="44297" y="2276"/>
                  </a:cubicBezTo>
                  <a:cubicBezTo>
                    <a:pt x="44169" y="2276"/>
                    <a:pt x="44053" y="2232"/>
                    <a:pt x="43953" y="2128"/>
                  </a:cubicBezTo>
                  <a:cubicBezTo>
                    <a:pt x="43863" y="2032"/>
                    <a:pt x="43770" y="1988"/>
                    <a:pt x="43677" y="1988"/>
                  </a:cubicBezTo>
                  <a:cubicBezTo>
                    <a:pt x="42854" y="1988"/>
                    <a:pt x="41930" y="5389"/>
                    <a:pt x="41521" y="6535"/>
                  </a:cubicBezTo>
                  <a:cubicBezTo>
                    <a:pt x="41459" y="6703"/>
                    <a:pt x="41393" y="6777"/>
                    <a:pt x="41325" y="6777"/>
                  </a:cubicBezTo>
                  <a:cubicBezTo>
                    <a:pt x="40859" y="6777"/>
                    <a:pt x="40241" y="3309"/>
                    <a:pt x="39393" y="2037"/>
                  </a:cubicBezTo>
                  <a:cubicBezTo>
                    <a:pt x="39127" y="1630"/>
                    <a:pt x="38841" y="1459"/>
                    <a:pt x="38557" y="1459"/>
                  </a:cubicBezTo>
                  <a:cubicBezTo>
                    <a:pt x="37801" y="1459"/>
                    <a:pt x="37058" y="2668"/>
                    <a:pt x="36749" y="3861"/>
                  </a:cubicBezTo>
                  <a:cubicBezTo>
                    <a:pt x="36391" y="5374"/>
                    <a:pt x="35286" y="6639"/>
                    <a:pt x="34065" y="6639"/>
                  </a:cubicBezTo>
                  <a:cubicBezTo>
                    <a:pt x="33937" y="6639"/>
                    <a:pt x="33808" y="6625"/>
                    <a:pt x="33679" y="6596"/>
                  </a:cubicBezTo>
                  <a:cubicBezTo>
                    <a:pt x="33371" y="6523"/>
                    <a:pt x="33105" y="6504"/>
                    <a:pt x="32873" y="6504"/>
                  </a:cubicBezTo>
                  <a:cubicBezTo>
                    <a:pt x="32620" y="6504"/>
                    <a:pt x="32406" y="6526"/>
                    <a:pt x="32224" y="6526"/>
                  </a:cubicBezTo>
                  <a:cubicBezTo>
                    <a:pt x="31810" y="6526"/>
                    <a:pt x="31552" y="6410"/>
                    <a:pt x="31338" y="5654"/>
                  </a:cubicBezTo>
                  <a:cubicBezTo>
                    <a:pt x="30943" y="4286"/>
                    <a:pt x="31977" y="3830"/>
                    <a:pt x="31095" y="2493"/>
                  </a:cubicBezTo>
                  <a:cubicBezTo>
                    <a:pt x="30214" y="1156"/>
                    <a:pt x="31338" y="274"/>
                    <a:pt x="31338" y="274"/>
                  </a:cubicBezTo>
                  <a:lnTo>
                    <a:pt x="31338" y="274"/>
                  </a:lnTo>
                  <a:cubicBezTo>
                    <a:pt x="31338" y="274"/>
                    <a:pt x="29454" y="973"/>
                    <a:pt x="28299" y="1277"/>
                  </a:cubicBezTo>
                  <a:cubicBezTo>
                    <a:pt x="28180" y="1304"/>
                    <a:pt x="28061" y="1317"/>
                    <a:pt x="27942" y="1317"/>
                  </a:cubicBezTo>
                  <a:cubicBezTo>
                    <a:pt x="26870" y="1317"/>
                    <a:pt x="25773" y="310"/>
                    <a:pt x="24651" y="92"/>
                  </a:cubicBezTo>
                  <a:cubicBezTo>
                    <a:pt x="24363" y="34"/>
                    <a:pt x="24089" y="0"/>
                    <a:pt x="23841" y="0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57"/>
            <p:cNvSpPr/>
            <p:nvPr/>
          </p:nvSpPr>
          <p:spPr>
            <a:xfrm>
              <a:off x="2226735" y="2640398"/>
              <a:ext cx="1227162" cy="894170"/>
            </a:xfrm>
            <a:custGeom>
              <a:rect b="b" l="l" r="r" t="t"/>
              <a:pathLst>
                <a:path extrusionOk="0" h="47043" w="64562">
                  <a:moveTo>
                    <a:pt x="11538" y="0"/>
                  </a:moveTo>
                  <a:cubicBezTo>
                    <a:pt x="10550" y="0"/>
                    <a:pt x="9263" y="1526"/>
                    <a:pt x="7843" y="1526"/>
                  </a:cubicBezTo>
                  <a:cubicBezTo>
                    <a:pt x="6019" y="1526"/>
                    <a:pt x="7600" y="4049"/>
                    <a:pt x="6414" y="4049"/>
                  </a:cubicBezTo>
                  <a:cubicBezTo>
                    <a:pt x="5229" y="4049"/>
                    <a:pt x="3010" y="5295"/>
                    <a:pt x="2645" y="6207"/>
                  </a:cubicBezTo>
                  <a:cubicBezTo>
                    <a:pt x="2311" y="7119"/>
                    <a:pt x="4135" y="7757"/>
                    <a:pt x="5350" y="9915"/>
                  </a:cubicBezTo>
                  <a:cubicBezTo>
                    <a:pt x="6566" y="12073"/>
                    <a:pt x="6931" y="11252"/>
                    <a:pt x="6931" y="14110"/>
                  </a:cubicBezTo>
                  <a:cubicBezTo>
                    <a:pt x="6931" y="16997"/>
                    <a:pt x="4408" y="16420"/>
                    <a:pt x="4408" y="17818"/>
                  </a:cubicBezTo>
                  <a:cubicBezTo>
                    <a:pt x="4408" y="19216"/>
                    <a:pt x="5746" y="19702"/>
                    <a:pt x="6080" y="21526"/>
                  </a:cubicBezTo>
                  <a:cubicBezTo>
                    <a:pt x="6425" y="23253"/>
                    <a:pt x="5108" y="24271"/>
                    <a:pt x="4503" y="24271"/>
                  </a:cubicBezTo>
                  <a:cubicBezTo>
                    <a:pt x="4469" y="24271"/>
                    <a:pt x="4437" y="24268"/>
                    <a:pt x="4408" y="24262"/>
                  </a:cubicBezTo>
                  <a:cubicBezTo>
                    <a:pt x="4388" y="24256"/>
                    <a:pt x="4370" y="24254"/>
                    <a:pt x="4352" y="24254"/>
                  </a:cubicBezTo>
                  <a:cubicBezTo>
                    <a:pt x="3884" y="24254"/>
                    <a:pt x="4172" y="26148"/>
                    <a:pt x="3557" y="26207"/>
                  </a:cubicBezTo>
                  <a:cubicBezTo>
                    <a:pt x="2949" y="26268"/>
                    <a:pt x="2949" y="29702"/>
                    <a:pt x="2159" y="29794"/>
                  </a:cubicBezTo>
                  <a:cubicBezTo>
                    <a:pt x="1369" y="29854"/>
                    <a:pt x="1065" y="30432"/>
                    <a:pt x="1125" y="31891"/>
                  </a:cubicBezTo>
                  <a:cubicBezTo>
                    <a:pt x="1125" y="31891"/>
                    <a:pt x="1" y="32772"/>
                    <a:pt x="882" y="34110"/>
                  </a:cubicBezTo>
                  <a:cubicBezTo>
                    <a:pt x="1764" y="35447"/>
                    <a:pt x="730" y="35903"/>
                    <a:pt x="1125" y="37271"/>
                  </a:cubicBezTo>
                  <a:cubicBezTo>
                    <a:pt x="1339" y="38027"/>
                    <a:pt x="1597" y="38143"/>
                    <a:pt x="2011" y="38143"/>
                  </a:cubicBezTo>
                  <a:cubicBezTo>
                    <a:pt x="2193" y="38143"/>
                    <a:pt x="2407" y="38121"/>
                    <a:pt x="2660" y="38121"/>
                  </a:cubicBezTo>
                  <a:cubicBezTo>
                    <a:pt x="2892" y="38121"/>
                    <a:pt x="3158" y="38140"/>
                    <a:pt x="3466" y="38213"/>
                  </a:cubicBezTo>
                  <a:cubicBezTo>
                    <a:pt x="3595" y="38242"/>
                    <a:pt x="3724" y="38256"/>
                    <a:pt x="3852" y="38256"/>
                  </a:cubicBezTo>
                  <a:cubicBezTo>
                    <a:pt x="5073" y="38256"/>
                    <a:pt x="6178" y="36991"/>
                    <a:pt x="6536" y="35478"/>
                  </a:cubicBezTo>
                  <a:cubicBezTo>
                    <a:pt x="6845" y="34285"/>
                    <a:pt x="7588" y="33076"/>
                    <a:pt x="8344" y="33076"/>
                  </a:cubicBezTo>
                  <a:cubicBezTo>
                    <a:pt x="8628" y="33076"/>
                    <a:pt x="8914" y="33247"/>
                    <a:pt x="9180" y="33654"/>
                  </a:cubicBezTo>
                  <a:cubicBezTo>
                    <a:pt x="10028" y="34926"/>
                    <a:pt x="10646" y="38394"/>
                    <a:pt x="11112" y="38394"/>
                  </a:cubicBezTo>
                  <a:cubicBezTo>
                    <a:pt x="11180" y="38394"/>
                    <a:pt x="11246" y="38320"/>
                    <a:pt x="11308" y="38152"/>
                  </a:cubicBezTo>
                  <a:cubicBezTo>
                    <a:pt x="11717" y="37006"/>
                    <a:pt x="12641" y="33605"/>
                    <a:pt x="13464" y="33605"/>
                  </a:cubicBezTo>
                  <a:cubicBezTo>
                    <a:pt x="13557" y="33605"/>
                    <a:pt x="13650" y="33649"/>
                    <a:pt x="13740" y="33745"/>
                  </a:cubicBezTo>
                  <a:cubicBezTo>
                    <a:pt x="13840" y="33849"/>
                    <a:pt x="13956" y="33893"/>
                    <a:pt x="14084" y="33893"/>
                  </a:cubicBezTo>
                  <a:cubicBezTo>
                    <a:pt x="14855" y="33893"/>
                    <a:pt x="16047" y="32288"/>
                    <a:pt x="16616" y="32288"/>
                  </a:cubicBezTo>
                  <a:cubicBezTo>
                    <a:pt x="16786" y="32288"/>
                    <a:pt x="16900" y="32431"/>
                    <a:pt x="16931" y="32803"/>
                  </a:cubicBezTo>
                  <a:cubicBezTo>
                    <a:pt x="17030" y="34308"/>
                    <a:pt x="17990" y="35012"/>
                    <a:pt x="18673" y="35012"/>
                  </a:cubicBezTo>
                  <a:cubicBezTo>
                    <a:pt x="18832" y="35012"/>
                    <a:pt x="18975" y="34974"/>
                    <a:pt x="19089" y="34900"/>
                  </a:cubicBezTo>
                  <a:cubicBezTo>
                    <a:pt x="19493" y="34618"/>
                    <a:pt x="19749" y="34121"/>
                    <a:pt x="20124" y="34121"/>
                  </a:cubicBezTo>
                  <a:cubicBezTo>
                    <a:pt x="20315" y="34121"/>
                    <a:pt x="20536" y="34249"/>
                    <a:pt x="20822" y="34596"/>
                  </a:cubicBezTo>
                  <a:cubicBezTo>
                    <a:pt x="21703" y="35660"/>
                    <a:pt x="22494" y="36967"/>
                    <a:pt x="22919" y="38426"/>
                  </a:cubicBezTo>
                  <a:cubicBezTo>
                    <a:pt x="23314" y="39915"/>
                    <a:pt x="24530" y="40189"/>
                    <a:pt x="24530" y="41891"/>
                  </a:cubicBezTo>
                  <a:cubicBezTo>
                    <a:pt x="24530" y="43593"/>
                    <a:pt x="25168" y="43745"/>
                    <a:pt x="26263" y="43836"/>
                  </a:cubicBezTo>
                  <a:cubicBezTo>
                    <a:pt x="26992" y="43896"/>
                    <a:pt x="27695" y="44082"/>
                    <a:pt x="28108" y="44082"/>
                  </a:cubicBezTo>
                  <a:cubicBezTo>
                    <a:pt x="28332" y="44082"/>
                    <a:pt x="28471" y="44027"/>
                    <a:pt x="28482" y="43867"/>
                  </a:cubicBezTo>
                  <a:cubicBezTo>
                    <a:pt x="28499" y="43739"/>
                    <a:pt x="28609" y="43690"/>
                    <a:pt x="28771" y="43690"/>
                  </a:cubicBezTo>
                  <a:cubicBezTo>
                    <a:pt x="29185" y="43690"/>
                    <a:pt x="29934" y="44009"/>
                    <a:pt x="30305" y="44140"/>
                  </a:cubicBezTo>
                  <a:cubicBezTo>
                    <a:pt x="30457" y="44201"/>
                    <a:pt x="30761" y="44262"/>
                    <a:pt x="31096" y="44292"/>
                  </a:cubicBezTo>
                  <a:cubicBezTo>
                    <a:pt x="31833" y="43661"/>
                    <a:pt x="32703" y="43452"/>
                    <a:pt x="33573" y="43452"/>
                  </a:cubicBezTo>
                  <a:cubicBezTo>
                    <a:pt x="35176" y="43452"/>
                    <a:pt x="36782" y="44163"/>
                    <a:pt x="37570" y="44262"/>
                  </a:cubicBezTo>
                  <a:cubicBezTo>
                    <a:pt x="38968" y="44475"/>
                    <a:pt x="39302" y="45265"/>
                    <a:pt x="40123" y="45265"/>
                  </a:cubicBezTo>
                  <a:cubicBezTo>
                    <a:pt x="40913" y="45265"/>
                    <a:pt x="40913" y="45265"/>
                    <a:pt x="41309" y="45691"/>
                  </a:cubicBezTo>
                  <a:cubicBezTo>
                    <a:pt x="41634" y="45993"/>
                    <a:pt x="42689" y="47042"/>
                    <a:pt x="43221" y="47042"/>
                  </a:cubicBezTo>
                  <a:cubicBezTo>
                    <a:pt x="43385" y="47042"/>
                    <a:pt x="43499" y="46944"/>
                    <a:pt x="43527" y="46694"/>
                  </a:cubicBezTo>
                  <a:cubicBezTo>
                    <a:pt x="43679" y="45599"/>
                    <a:pt x="44804" y="45265"/>
                    <a:pt x="44743" y="44323"/>
                  </a:cubicBezTo>
                  <a:cubicBezTo>
                    <a:pt x="44682" y="43411"/>
                    <a:pt x="43193" y="43472"/>
                    <a:pt x="42342" y="42925"/>
                  </a:cubicBezTo>
                  <a:cubicBezTo>
                    <a:pt x="41460" y="42377"/>
                    <a:pt x="41795" y="40979"/>
                    <a:pt x="43011" y="40918"/>
                  </a:cubicBezTo>
                  <a:cubicBezTo>
                    <a:pt x="44196" y="40858"/>
                    <a:pt x="44135" y="39642"/>
                    <a:pt x="44135" y="38304"/>
                  </a:cubicBezTo>
                  <a:cubicBezTo>
                    <a:pt x="44135" y="36967"/>
                    <a:pt x="46354" y="37697"/>
                    <a:pt x="46415" y="35873"/>
                  </a:cubicBezTo>
                  <a:cubicBezTo>
                    <a:pt x="46476" y="34079"/>
                    <a:pt x="48907" y="35690"/>
                    <a:pt x="49181" y="33988"/>
                  </a:cubicBezTo>
                  <a:cubicBezTo>
                    <a:pt x="49272" y="33431"/>
                    <a:pt x="49428" y="33245"/>
                    <a:pt x="49662" y="33245"/>
                  </a:cubicBezTo>
                  <a:cubicBezTo>
                    <a:pt x="50130" y="33245"/>
                    <a:pt x="50914" y="33988"/>
                    <a:pt x="52129" y="33988"/>
                  </a:cubicBezTo>
                  <a:cubicBezTo>
                    <a:pt x="53923" y="33988"/>
                    <a:pt x="54409" y="33320"/>
                    <a:pt x="53528" y="32529"/>
                  </a:cubicBezTo>
                  <a:cubicBezTo>
                    <a:pt x="52676" y="31709"/>
                    <a:pt x="51400" y="30827"/>
                    <a:pt x="51795" y="29702"/>
                  </a:cubicBezTo>
                  <a:cubicBezTo>
                    <a:pt x="51880" y="29454"/>
                    <a:pt x="52044" y="29361"/>
                    <a:pt x="52255" y="29361"/>
                  </a:cubicBezTo>
                  <a:cubicBezTo>
                    <a:pt x="52859" y="29361"/>
                    <a:pt x="53845" y="30115"/>
                    <a:pt x="54459" y="30115"/>
                  </a:cubicBezTo>
                  <a:cubicBezTo>
                    <a:pt x="54627" y="30115"/>
                    <a:pt x="54768" y="30059"/>
                    <a:pt x="54865" y="29915"/>
                  </a:cubicBezTo>
                  <a:cubicBezTo>
                    <a:pt x="55161" y="29486"/>
                    <a:pt x="55472" y="29345"/>
                    <a:pt x="55842" y="29345"/>
                  </a:cubicBezTo>
                  <a:cubicBezTo>
                    <a:pt x="56232" y="29345"/>
                    <a:pt x="56689" y="29501"/>
                    <a:pt x="57266" y="29642"/>
                  </a:cubicBezTo>
                  <a:cubicBezTo>
                    <a:pt x="57266" y="29289"/>
                    <a:pt x="57504" y="29139"/>
                    <a:pt x="57893" y="29139"/>
                  </a:cubicBezTo>
                  <a:cubicBezTo>
                    <a:pt x="58241" y="29139"/>
                    <a:pt x="58711" y="29258"/>
                    <a:pt x="59242" y="29459"/>
                  </a:cubicBezTo>
                  <a:cubicBezTo>
                    <a:pt x="59328" y="29489"/>
                    <a:pt x="59415" y="29504"/>
                    <a:pt x="59504" y="29504"/>
                  </a:cubicBezTo>
                  <a:cubicBezTo>
                    <a:pt x="60582" y="29504"/>
                    <a:pt x="61867" y="27444"/>
                    <a:pt x="62737" y="26967"/>
                  </a:cubicBezTo>
                  <a:cubicBezTo>
                    <a:pt x="63649" y="26450"/>
                    <a:pt x="63376" y="25781"/>
                    <a:pt x="63680" y="24809"/>
                  </a:cubicBezTo>
                  <a:cubicBezTo>
                    <a:pt x="64014" y="23867"/>
                    <a:pt x="64561" y="23775"/>
                    <a:pt x="62920" y="23198"/>
                  </a:cubicBezTo>
                  <a:cubicBezTo>
                    <a:pt x="61248" y="22620"/>
                    <a:pt x="61582" y="21617"/>
                    <a:pt x="61400" y="19976"/>
                  </a:cubicBezTo>
                  <a:cubicBezTo>
                    <a:pt x="61248" y="18304"/>
                    <a:pt x="59060" y="18699"/>
                    <a:pt x="59060" y="17483"/>
                  </a:cubicBezTo>
                  <a:cubicBezTo>
                    <a:pt x="59060" y="16268"/>
                    <a:pt x="60063" y="16450"/>
                    <a:pt x="61582" y="15873"/>
                  </a:cubicBezTo>
                  <a:cubicBezTo>
                    <a:pt x="62939" y="15319"/>
                    <a:pt x="61345" y="12975"/>
                    <a:pt x="60545" y="12975"/>
                  </a:cubicBezTo>
                  <a:cubicBezTo>
                    <a:pt x="60467" y="12975"/>
                    <a:pt x="60396" y="12997"/>
                    <a:pt x="60336" y="13046"/>
                  </a:cubicBezTo>
                  <a:cubicBezTo>
                    <a:pt x="60261" y="13107"/>
                    <a:pt x="60200" y="13134"/>
                    <a:pt x="60148" y="13134"/>
                  </a:cubicBezTo>
                  <a:cubicBezTo>
                    <a:pt x="59738" y="13134"/>
                    <a:pt x="59950" y="11414"/>
                    <a:pt x="59060" y="11252"/>
                  </a:cubicBezTo>
                  <a:cubicBezTo>
                    <a:pt x="58026" y="11100"/>
                    <a:pt x="59819" y="9429"/>
                    <a:pt x="59455" y="8973"/>
                  </a:cubicBezTo>
                  <a:cubicBezTo>
                    <a:pt x="59120" y="8517"/>
                    <a:pt x="58999" y="7514"/>
                    <a:pt x="58968" y="6450"/>
                  </a:cubicBezTo>
                  <a:cubicBezTo>
                    <a:pt x="58960" y="6160"/>
                    <a:pt x="58648" y="6042"/>
                    <a:pt x="58184" y="6042"/>
                  </a:cubicBezTo>
                  <a:cubicBezTo>
                    <a:pt x="56944" y="6042"/>
                    <a:pt x="54622" y="6889"/>
                    <a:pt x="54135" y="7575"/>
                  </a:cubicBezTo>
                  <a:cubicBezTo>
                    <a:pt x="53966" y="7805"/>
                    <a:pt x="53801" y="7884"/>
                    <a:pt x="53637" y="7884"/>
                  </a:cubicBezTo>
                  <a:cubicBezTo>
                    <a:pt x="53282" y="7884"/>
                    <a:pt x="52934" y="7514"/>
                    <a:pt x="52568" y="7514"/>
                  </a:cubicBezTo>
                  <a:cubicBezTo>
                    <a:pt x="52434" y="7514"/>
                    <a:pt x="52299" y="7563"/>
                    <a:pt x="52160" y="7696"/>
                  </a:cubicBezTo>
                  <a:cubicBezTo>
                    <a:pt x="51461" y="8365"/>
                    <a:pt x="52069" y="9064"/>
                    <a:pt x="52312" y="9945"/>
                  </a:cubicBezTo>
                  <a:cubicBezTo>
                    <a:pt x="52585" y="10857"/>
                    <a:pt x="50366" y="11161"/>
                    <a:pt x="49363" y="11192"/>
                  </a:cubicBezTo>
                  <a:cubicBezTo>
                    <a:pt x="49353" y="11192"/>
                    <a:pt x="49343" y="11192"/>
                    <a:pt x="49333" y="11192"/>
                  </a:cubicBezTo>
                  <a:cubicBezTo>
                    <a:pt x="48328" y="11192"/>
                    <a:pt x="48226" y="9700"/>
                    <a:pt x="50002" y="9459"/>
                  </a:cubicBezTo>
                  <a:cubicBezTo>
                    <a:pt x="51765" y="9185"/>
                    <a:pt x="50306" y="8486"/>
                    <a:pt x="50701" y="7696"/>
                  </a:cubicBezTo>
                  <a:cubicBezTo>
                    <a:pt x="51005" y="6997"/>
                    <a:pt x="50427" y="6754"/>
                    <a:pt x="50032" y="6359"/>
                  </a:cubicBezTo>
                  <a:cubicBezTo>
                    <a:pt x="48814" y="7550"/>
                    <a:pt x="47388" y="8719"/>
                    <a:pt x="46499" y="8719"/>
                  </a:cubicBezTo>
                  <a:cubicBezTo>
                    <a:pt x="46367" y="8719"/>
                    <a:pt x="46247" y="8693"/>
                    <a:pt x="46141" y="8638"/>
                  </a:cubicBezTo>
                  <a:cubicBezTo>
                    <a:pt x="45492" y="8276"/>
                    <a:pt x="44961" y="8114"/>
                    <a:pt x="44501" y="8114"/>
                  </a:cubicBezTo>
                  <a:cubicBezTo>
                    <a:pt x="43842" y="8114"/>
                    <a:pt x="43330" y="8448"/>
                    <a:pt x="42828" y="9003"/>
                  </a:cubicBezTo>
                  <a:cubicBezTo>
                    <a:pt x="42621" y="9225"/>
                    <a:pt x="42451" y="9330"/>
                    <a:pt x="42307" y="9330"/>
                  </a:cubicBezTo>
                  <a:cubicBezTo>
                    <a:pt x="41837" y="9330"/>
                    <a:pt x="41641" y="8212"/>
                    <a:pt x="41339" y="6328"/>
                  </a:cubicBezTo>
                  <a:cubicBezTo>
                    <a:pt x="41135" y="5072"/>
                    <a:pt x="40679" y="4781"/>
                    <a:pt x="40080" y="4781"/>
                  </a:cubicBezTo>
                  <a:cubicBezTo>
                    <a:pt x="39565" y="4781"/>
                    <a:pt x="38945" y="4996"/>
                    <a:pt x="38289" y="4996"/>
                  </a:cubicBezTo>
                  <a:cubicBezTo>
                    <a:pt x="38232" y="4996"/>
                    <a:pt x="38174" y="4994"/>
                    <a:pt x="38117" y="4991"/>
                  </a:cubicBezTo>
                  <a:cubicBezTo>
                    <a:pt x="37648" y="4972"/>
                    <a:pt x="37264" y="4895"/>
                    <a:pt x="36930" y="4895"/>
                  </a:cubicBezTo>
                  <a:cubicBezTo>
                    <a:pt x="36202" y="4895"/>
                    <a:pt x="35712" y="5258"/>
                    <a:pt x="35108" y="7362"/>
                  </a:cubicBezTo>
                  <a:cubicBezTo>
                    <a:pt x="34635" y="9068"/>
                    <a:pt x="33918" y="9628"/>
                    <a:pt x="33332" y="9628"/>
                  </a:cubicBezTo>
                  <a:cubicBezTo>
                    <a:pt x="32864" y="9628"/>
                    <a:pt x="32480" y="9270"/>
                    <a:pt x="32372" y="8851"/>
                  </a:cubicBezTo>
                  <a:cubicBezTo>
                    <a:pt x="32245" y="8358"/>
                    <a:pt x="31411" y="7990"/>
                    <a:pt x="30645" y="7990"/>
                  </a:cubicBezTo>
                  <a:cubicBezTo>
                    <a:pt x="29946" y="7990"/>
                    <a:pt x="29302" y="8297"/>
                    <a:pt x="29302" y="9094"/>
                  </a:cubicBezTo>
                  <a:cubicBezTo>
                    <a:pt x="29302" y="10360"/>
                    <a:pt x="27765" y="10505"/>
                    <a:pt x="26434" y="10505"/>
                  </a:cubicBezTo>
                  <a:cubicBezTo>
                    <a:pt x="26040" y="10505"/>
                    <a:pt x="25663" y="10492"/>
                    <a:pt x="25351" y="10492"/>
                  </a:cubicBezTo>
                  <a:cubicBezTo>
                    <a:pt x="24013" y="10492"/>
                    <a:pt x="23861" y="8851"/>
                    <a:pt x="25138" y="7210"/>
                  </a:cubicBezTo>
                  <a:cubicBezTo>
                    <a:pt x="26384" y="5538"/>
                    <a:pt x="21916" y="4687"/>
                    <a:pt x="21764" y="2650"/>
                  </a:cubicBezTo>
                  <a:cubicBezTo>
                    <a:pt x="21671" y="1610"/>
                    <a:pt x="21054" y="1529"/>
                    <a:pt x="20335" y="1529"/>
                  </a:cubicBezTo>
                  <a:cubicBezTo>
                    <a:pt x="20204" y="1529"/>
                    <a:pt x="20069" y="1532"/>
                    <a:pt x="19934" y="1532"/>
                  </a:cubicBezTo>
                  <a:cubicBezTo>
                    <a:pt x="19359" y="1532"/>
                    <a:pt x="18769" y="1484"/>
                    <a:pt x="18360" y="979"/>
                  </a:cubicBezTo>
                  <a:cubicBezTo>
                    <a:pt x="18161" y="732"/>
                    <a:pt x="17968" y="639"/>
                    <a:pt x="17780" y="639"/>
                  </a:cubicBezTo>
                  <a:cubicBezTo>
                    <a:pt x="17199" y="639"/>
                    <a:pt x="16675" y="1533"/>
                    <a:pt x="16242" y="1533"/>
                  </a:cubicBezTo>
                  <a:cubicBezTo>
                    <a:pt x="16108" y="1533"/>
                    <a:pt x="15983" y="1447"/>
                    <a:pt x="15867" y="1222"/>
                  </a:cubicBezTo>
                  <a:cubicBezTo>
                    <a:pt x="15667" y="860"/>
                    <a:pt x="15336" y="764"/>
                    <a:pt x="14945" y="764"/>
                  </a:cubicBezTo>
                  <a:cubicBezTo>
                    <a:pt x="14499" y="764"/>
                    <a:pt x="13975" y="889"/>
                    <a:pt x="13477" y="889"/>
                  </a:cubicBezTo>
                  <a:cubicBezTo>
                    <a:pt x="13018" y="889"/>
                    <a:pt x="12581" y="782"/>
                    <a:pt x="12250" y="371"/>
                  </a:cubicBezTo>
                  <a:cubicBezTo>
                    <a:pt x="12035" y="105"/>
                    <a:pt x="11797" y="0"/>
                    <a:pt x="11538" y="0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57"/>
            <p:cNvSpPr/>
            <p:nvPr/>
          </p:nvSpPr>
          <p:spPr>
            <a:xfrm>
              <a:off x="2740365" y="3198183"/>
              <a:ext cx="834866" cy="669178"/>
            </a:xfrm>
            <a:custGeom>
              <a:rect b="b" l="l" r="r" t="t"/>
              <a:pathLst>
                <a:path extrusionOk="0" h="35206" w="43923">
                  <a:moveTo>
                    <a:pt x="28847" y="0"/>
                  </a:moveTo>
                  <a:cubicBezTo>
                    <a:pt x="28480" y="0"/>
                    <a:pt x="28169" y="141"/>
                    <a:pt x="27873" y="570"/>
                  </a:cubicBezTo>
                  <a:cubicBezTo>
                    <a:pt x="27770" y="715"/>
                    <a:pt x="27623" y="772"/>
                    <a:pt x="27449" y="772"/>
                  </a:cubicBezTo>
                  <a:cubicBezTo>
                    <a:pt x="26819" y="772"/>
                    <a:pt x="25829" y="28"/>
                    <a:pt x="25227" y="28"/>
                  </a:cubicBezTo>
                  <a:cubicBezTo>
                    <a:pt x="25019" y="28"/>
                    <a:pt x="24857" y="118"/>
                    <a:pt x="24773" y="357"/>
                  </a:cubicBezTo>
                  <a:cubicBezTo>
                    <a:pt x="24378" y="1513"/>
                    <a:pt x="25654" y="2364"/>
                    <a:pt x="26536" y="3184"/>
                  </a:cubicBezTo>
                  <a:cubicBezTo>
                    <a:pt x="27387" y="3975"/>
                    <a:pt x="26931" y="4643"/>
                    <a:pt x="25107" y="4643"/>
                  </a:cubicBezTo>
                  <a:cubicBezTo>
                    <a:pt x="23912" y="4643"/>
                    <a:pt x="23122" y="3900"/>
                    <a:pt x="22646" y="3900"/>
                  </a:cubicBezTo>
                  <a:cubicBezTo>
                    <a:pt x="22409" y="3900"/>
                    <a:pt x="22250" y="4086"/>
                    <a:pt x="22159" y="4643"/>
                  </a:cubicBezTo>
                  <a:cubicBezTo>
                    <a:pt x="21885" y="6345"/>
                    <a:pt x="19484" y="4734"/>
                    <a:pt x="19423" y="6528"/>
                  </a:cubicBezTo>
                  <a:cubicBezTo>
                    <a:pt x="19332" y="8352"/>
                    <a:pt x="17113" y="7622"/>
                    <a:pt x="17113" y="8959"/>
                  </a:cubicBezTo>
                  <a:cubicBezTo>
                    <a:pt x="17113" y="10297"/>
                    <a:pt x="17204" y="11513"/>
                    <a:pt x="15989" y="11573"/>
                  </a:cubicBezTo>
                  <a:cubicBezTo>
                    <a:pt x="14773" y="11634"/>
                    <a:pt x="14438" y="13063"/>
                    <a:pt x="15320" y="13580"/>
                  </a:cubicBezTo>
                  <a:cubicBezTo>
                    <a:pt x="16201" y="14127"/>
                    <a:pt x="17660" y="14066"/>
                    <a:pt x="17721" y="15008"/>
                  </a:cubicBezTo>
                  <a:cubicBezTo>
                    <a:pt x="17812" y="15920"/>
                    <a:pt x="16657" y="16285"/>
                    <a:pt x="16536" y="17349"/>
                  </a:cubicBezTo>
                  <a:cubicBezTo>
                    <a:pt x="16500" y="17599"/>
                    <a:pt x="16381" y="17697"/>
                    <a:pt x="16213" y="17697"/>
                  </a:cubicBezTo>
                  <a:cubicBezTo>
                    <a:pt x="15669" y="17697"/>
                    <a:pt x="14619" y="16648"/>
                    <a:pt x="14317" y="16346"/>
                  </a:cubicBezTo>
                  <a:cubicBezTo>
                    <a:pt x="13891" y="15920"/>
                    <a:pt x="13891" y="15920"/>
                    <a:pt x="13101" y="15920"/>
                  </a:cubicBezTo>
                  <a:cubicBezTo>
                    <a:pt x="12280" y="15920"/>
                    <a:pt x="11946" y="15130"/>
                    <a:pt x="10548" y="14917"/>
                  </a:cubicBezTo>
                  <a:cubicBezTo>
                    <a:pt x="9764" y="14819"/>
                    <a:pt x="8173" y="14115"/>
                    <a:pt x="6579" y="14115"/>
                  </a:cubicBezTo>
                  <a:cubicBezTo>
                    <a:pt x="5699" y="14115"/>
                    <a:pt x="4819" y="14329"/>
                    <a:pt x="4074" y="14978"/>
                  </a:cubicBezTo>
                  <a:cubicBezTo>
                    <a:pt x="3709" y="15282"/>
                    <a:pt x="3374" y="15677"/>
                    <a:pt x="3101" y="16194"/>
                  </a:cubicBezTo>
                  <a:cubicBezTo>
                    <a:pt x="2020" y="18220"/>
                    <a:pt x="3200" y="18670"/>
                    <a:pt x="4463" y="18670"/>
                  </a:cubicBezTo>
                  <a:cubicBezTo>
                    <a:pt x="5473" y="18670"/>
                    <a:pt x="6536" y="18382"/>
                    <a:pt x="6536" y="18382"/>
                  </a:cubicBezTo>
                  <a:cubicBezTo>
                    <a:pt x="7599" y="19476"/>
                    <a:pt x="7782" y="20023"/>
                    <a:pt x="6961" y="20844"/>
                  </a:cubicBezTo>
                  <a:cubicBezTo>
                    <a:pt x="6596" y="21209"/>
                    <a:pt x="6201" y="21209"/>
                    <a:pt x="5897" y="21270"/>
                  </a:cubicBezTo>
                  <a:cubicBezTo>
                    <a:pt x="5593" y="21361"/>
                    <a:pt x="5381" y="21543"/>
                    <a:pt x="5381" y="22485"/>
                  </a:cubicBezTo>
                  <a:cubicBezTo>
                    <a:pt x="5381" y="22820"/>
                    <a:pt x="5411" y="23154"/>
                    <a:pt x="5441" y="23428"/>
                  </a:cubicBezTo>
                  <a:cubicBezTo>
                    <a:pt x="5574" y="24625"/>
                    <a:pt x="5847" y="25520"/>
                    <a:pt x="5281" y="25520"/>
                  </a:cubicBezTo>
                  <a:cubicBezTo>
                    <a:pt x="5200" y="25520"/>
                    <a:pt x="5103" y="25502"/>
                    <a:pt x="4985" y="25464"/>
                  </a:cubicBezTo>
                  <a:lnTo>
                    <a:pt x="4955" y="25464"/>
                  </a:lnTo>
                  <a:cubicBezTo>
                    <a:pt x="4634" y="25355"/>
                    <a:pt x="4323" y="25305"/>
                    <a:pt x="4038" y="25305"/>
                  </a:cubicBezTo>
                  <a:cubicBezTo>
                    <a:pt x="3218" y="25305"/>
                    <a:pt x="2615" y="25713"/>
                    <a:pt x="2615" y="26255"/>
                  </a:cubicBezTo>
                  <a:cubicBezTo>
                    <a:pt x="2615" y="26832"/>
                    <a:pt x="852" y="28200"/>
                    <a:pt x="1" y="29689"/>
                  </a:cubicBezTo>
                  <a:cubicBezTo>
                    <a:pt x="517" y="29598"/>
                    <a:pt x="1095" y="29385"/>
                    <a:pt x="1642" y="29385"/>
                  </a:cubicBezTo>
                  <a:cubicBezTo>
                    <a:pt x="1969" y="29385"/>
                    <a:pt x="2285" y="29369"/>
                    <a:pt x="2573" y="29369"/>
                  </a:cubicBezTo>
                  <a:cubicBezTo>
                    <a:pt x="3381" y="29369"/>
                    <a:pt x="3958" y="29501"/>
                    <a:pt x="3891" y="30510"/>
                  </a:cubicBezTo>
                  <a:cubicBezTo>
                    <a:pt x="3821" y="31582"/>
                    <a:pt x="4323" y="31707"/>
                    <a:pt x="5657" y="31707"/>
                  </a:cubicBezTo>
                  <a:cubicBezTo>
                    <a:pt x="6063" y="31707"/>
                    <a:pt x="6546" y="31695"/>
                    <a:pt x="7113" y="31695"/>
                  </a:cubicBezTo>
                  <a:cubicBezTo>
                    <a:pt x="9545" y="31695"/>
                    <a:pt x="8451" y="30996"/>
                    <a:pt x="9332" y="30236"/>
                  </a:cubicBezTo>
                  <a:cubicBezTo>
                    <a:pt x="9456" y="30133"/>
                    <a:pt x="9578" y="30089"/>
                    <a:pt x="9701" y="30089"/>
                  </a:cubicBezTo>
                  <a:cubicBezTo>
                    <a:pt x="10437" y="30089"/>
                    <a:pt x="11187" y="31682"/>
                    <a:pt x="12397" y="31682"/>
                  </a:cubicBezTo>
                  <a:cubicBezTo>
                    <a:pt x="12468" y="31682"/>
                    <a:pt x="12540" y="31677"/>
                    <a:pt x="12615" y="31665"/>
                  </a:cubicBezTo>
                  <a:cubicBezTo>
                    <a:pt x="12983" y="31608"/>
                    <a:pt x="13268" y="31575"/>
                    <a:pt x="13487" y="31575"/>
                  </a:cubicBezTo>
                  <a:cubicBezTo>
                    <a:pt x="14208" y="31575"/>
                    <a:pt x="14226" y="31937"/>
                    <a:pt x="14226" y="33033"/>
                  </a:cubicBezTo>
                  <a:cubicBezTo>
                    <a:pt x="14226" y="34461"/>
                    <a:pt x="17326" y="33853"/>
                    <a:pt x="18572" y="34218"/>
                  </a:cubicBezTo>
                  <a:cubicBezTo>
                    <a:pt x="19549" y="34535"/>
                    <a:pt x="21799" y="35205"/>
                    <a:pt x="24048" y="35205"/>
                  </a:cubicBezTo>
                  <a:cubicBezTo>
                    <a:pt x="24600" y="35205"/>
                    <a:pt x="25152" y="35165"/>
                    <a:pt x="25685" y="35069"/>
                  </a:cubicBezTo>
                  <a:cubicBezTo>
                    <a:pt x="28390" y="34613"/>
                    <a:pt x="28147" y="34735"/>
                    <a:pt x="30639" y="33549"/>
                  </a:cubicBezTo>
                  <a:cubicBezTo>
                    <a:pt x="33101" y="32364"/>
                    <a:pt x="31187" y="30419"/>
                    <a:pt x="33010" y="30419"/>
                  </a:cubicBezTo>
                  <a:cubicBezTo>
                    <a:pt x="34804" y="30419"/>
                    <a:pt x="34196" y="27987"/>
                    <a:pt x="35746" y="27987"/>
                  </a:cubicBezTo>
                  <a:cubicBezTo>
                    <a:pt x="37326" y="27987"/>
                    <a:pt x="36901" y="26042"/>
                    <a:pt x="38269" y="25191"/>
                  </a:cubicBezTo>
                  <a:cubicBezTo>
                    <a:pt x="39667" y="24340"/>
                    <a:pt x="41399" y="23975"/>
                    <a:pt x="41399" y="22729"/>
                  </a:cubicBezTo>
                  <a:cubicBezTo>
                    <a:pt x="41399" y="21482"/>
                    <a:pt x="42129" y="20814"/>
                    <a:pt x="43010" y="19416"/>
                  </a:cubicBezTo>
                  <a:cubicBezTo>
                    <a:pt x="43922" y="17987"/>
                    <a:pt x="43740" y="18078"/>
                    <a:pt x="43740" y="16650"/>
                  </a:cubicBezTo>
                  <a:cubicBezTo>
                    <a:pt x="43740" y="16085"/>
                    <a:pt x="43432" y="15915"/>
                    <a:pt x="42939" y="15915"/>
                  </a:cubicBezTo>
                  <a:cubicBezTo>
                    <a:pt x="42184" y="15915"/>
                    <a:pt x="40996" y="16315"/>
                    <a:pt x="39819" y="16315"/>
                  </a:cubicBezTo>
                  <a:cubicBezTo>
                    <a:pt x="37874" y="16315"/>
                    <a:pt x="36019" y="15616"/>
                    <a:pt x="34956" y="15221"/>
                  </a:cubicBezTo>
                  <a:cubicBezTo>
                    <a:pt x="33861" y="14856"/>
                    <a:pt x="34074" y="12728"/>
                    <a:pt x="34135" y="12029"/>
                  </a:cubicBezTo>
                  <a:cubicBezTo>
                    <a:pt x="34226" y="11178"/>
                    <a:pt x="32858" y="10570"/>
                    <a:pt x="33405" y="9962"/>
                  </a:cubicBezTo>
                  <a:cubicBezTo>
                    <a:pt x="33873" y="9443"/>
                    <a:pt x="33763" y="7902"/>
                    <a:pt x="34424" y="7902"/>
                  </a:cubicBezTo>
                  <a:cubicBezTo>
                    <a:pt x="34536" y="7902"/>
                    <a:pt x="34671" y="7946"/>
                    <a:pt x="34834" y="8048"/>
                  </a:cubicBezTo>
                  <a:cubicBezTo>
                    <a:pt x="34924" y="8105"/>
                    <a:pt x="35005" y="8132"/>
                    <a:pt x="35076" y="8132"/>
                  </a:cubicBezTo>
                  <a:cubicBezTo>
                    <a:pt x="35867" y="8132"/>
                    <a:pt x="35496" y="4856"/>
                    <a:pt x="34408" y="4856"/>
                  </a:cubicBezTo>
                  <a:cubicBezTo>
                    <a:pt x="33223" y="4856"/>
                    <a:pt x="32007" y="4522"/>
                    <a:pt x="32007" y="3002"/>
                  </a:cubicBezTo>
                  <a:cubicBezTo>
                    <a:pt x="32007" y="1513"/>
                    <a:pt x="30244" y="965"/>
                    <a:pt x="30244" y="297"/>
                  </a:cubicBezTo>
                  <a:cubicBezTo>
                    <a:pt x="29683" y="156"/>
                    <a:pt x="29234" y="0"/>
                    <a:pt x="28847" y="0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57"/>
            <p:cNvSpPr/>
            <p:nvPr/>
          </p:nvSpPr>
          <p:spPr>
            <a:xfrm>
              <a:off x="1314455" y="2510366"/>
              <a:ext cx="1044006" cy="1467398"/>
            </a:xfrm>
            <a:custGeom>
              <a:rect b="b" l="l" r="r" t="t"/>
              <a:pathLst>
                <a:path extrusionOk="0" h="77201" w="54926">
                  <a:moveTo>
                    <a:pt x="23339" y="0"/>
                  </a:moveTo>
                  <a:cubicBezTo>
                    <a:pt x="23068" y="0"/>
                    <a:pt x="22789" y="148"/>
                    <a:pt x="22463" y="586"/>
                  </a:cubicBezTo>
                  <a:cubicBezTo>
                    <a:pt x="21967" y="1254"/>
                    <a:pt x="20949" y="1468"/>
                    <a:pt x="19828" y="1468"/>
                  </a:cubicBezTo>
                  <a:cubicBezTo>
                    <a:pt x="18960" y="1468"/>
                    <a:pt x="18031" y="1339"/>
                    <a:pt x="17235" y="1193"/>
                  </a:cubicBezTo>
                  <a:cubicBezTo>
                    <a:pt x="17080" y="1162"/>
                    <a:pt x="16928" y="1148"/>
                    <a:pt x="16779" y="1148"/>
                  </a:cubicBezTo>
                  <a:cubicBezTo>
                    <a:pt x="15184" y="1148"/>
                    <a:pt x="13936" y="2795"/>
                    <a:pt x="12129" y="3017"/>
                  </a:cubicBezTo>
                  <a:cubicBezTo>
                    <a:pt x="10123" y="3230"/>
                    <a:pt x="14287" y="7121"/>
                    <a:pt x="14348" y="10343"/>
                  </a:cubicBezTo>
                  <a:cubicBezTo>
                    <a:pt x="14408" y="13595"/>
                    <a:pt x="14986" y="13230"/>
                    <a:pt x="15716" y="14020"/>
                  </a:cubicBezTo>
                  <a:cubicBezTo>
                    <a:pt x="16206" y="14553"/>
                    <a:pt x="15455" y="14967"/>
                    <a:pt x="14333" y="14967"/>
                  </a:cubicBezTo>
                  <a:cubicBezTo>
                    <a:pt x="13856" y="14967"/>
                    <a:pt x="13312" y="14892"/>
                    <a:pt x="12767" y="14719"/>
                  </a:cubicBezTo>
                  <a:cubicBezTo>
                    <a:pt x="12217" y="14536"/>
                    <a:pt x="11875" y="14488"/>
                    <a:pt x="11649" y="14488"/>
                  </a:cubicBezTo>
                  <a:cubicBezTo>
                    <a:pt x="11401" y="14488"/>
                    <a:pt x="11292" y="14546"/>
                    <a:pt x="11205" y="14546"/>
                  </a:cubicBezTo>
                  <a:cubicBezTo>
                    <a:pt x="11107" y="14546"/>
                    <a:pt x="11034" y="14474"/>
                    <a:pt x="10822" y="14172"/>
                  </a:cubicBezTo>
                  <a:cubicBezTo>
                    <a:pt x="10739" y="14061"/>
                    <a:pt x="10635" y="14013"/>
                    <a:pt x="10514" y="14013"/>
                  </a:cubicBezTo>
                  <a:cubicBezTo>
                    <a:pt x="9973" y="14013"/>
                    <a:pt x="9086" y="14980"/>
                    <a:pt x="8117" y="15601"/>
                  </a:cubicBezTo>
                  <a:cubicBezTo>
                    <a:pt x="9454" y="15874"/>
                    <a:pt x="8299" y="17030"/>
                    <a:pt x="7144" y="17303"/>
                  </a:cubicBezTo>
                  <a:cubicBezTo>
                    <a:pt x="7062" y="17324"/>
                    <a:pt x="6973" y="17333"/>
                    <a:pt x="6878" y="17333"/>
                  </a:cubicBezTo>
                  <a:cubicBezTo>
                    <a:pt x="5929" y="17333"/>
                    <a:pt x="4415" y="16397"/>
                    <a:pt x="3899" y="16397"/>
                  </a:cubicBezTo>
                  <a:cubicBezTo>
                    <a:pt x="3702" y="16397"/>
                    <a:pt x="3651" y="16533"/>
                    <a:pt x="3831" y="16908"/>
                  </a:cubicBezTo>
                  <a:cubicBezTo>
                    <a:pt x="4355" y="18002"/>
                    <a:pt x="5632" y="18139"/>
                    <a:pt x="6840" y="18139"/>
                  </a:cubicBezTo>
                  <a:cubicBezTo>
                    <a:pt x="7243" y="18139"/>
                    <a:pt x="7638" y="18124"/>
                    <a:pt x="7995" y="18124"/>
                  </a:cubicBezTo>
                  <a:cubicBezTo>
                    <a:pt x="9454" y="18124"/>
                    <a:pt x="9758" y="18701"/>
                    <a:pt x="9758" y="20495"/>
                  </a:cubicBezTo>
                  <a:cubicBezTo>
                    <a:pt x="9758" y="21635"/>
                    <a:pt x="9377" y="22357"/>
                    <a:pt x="8920" y="22357"/>
                  </a:cubicBezTo>
                  <a:cubicBezTo>
                    <a:pt x="8658" y="22357"/>
                    <a:pt x="8371" y="22120"/>
                    <a:pt x="8117" y="21589"/>
                  </a:cubicBezTo>
                  <a:cubicBezTo>
                    <a:pt x="7839" y="21021"/>
                    <a:pt x="7397" y="20823"/>
                    <a:pt x="6970" y="20823"/>
                  </a:cubicBezTo>
                  <a:cubicBezTo>
                    <a:pt x="6323" y="20823"/>
                    <a:pt x="5709" y="21278"/>
                    <a:pt x="5746" y="21589"/>
                  </a:cubicBezTo>
                  <a:cubicBezTo>
                    <a:pt x="5807" y="22136"/>
                    <a:pt x="7296" y="23990"/>
                    <a:pt x="7296" y="24902"/>
                  </a:cubicBezTo>
                  <a:cubicBezTo>
                    <a:pt x="7296" y="25844"/>
                    <a:pt x="7813" y="26300"/>
                    <a:pt x="8937" y="26817"/>
                  </a:cubicBezTo>
                  <a:cubicBezTo>
                    <a:pt x="10032" y="27334"/>
                    <a:pt x="10396" y="27911"/>
                    <a:pt x="9332" y="28732"/>
                  </a:cubicBezTo>
                  <a:cubicBezTo>
                    <a:pt x="8299" y="29553"/>
                    <a:pt x="7995" y="29796"/>
                    <a:pt x="7995" y="34993"/>
                  </a:cubicBezTo>
                  <a:cubicBezTo>
                    <a:pt x="7995" y="40221"/>
                    <a:pt x="7235" y="41376"/>
                    <a:pt x="7873" y="42075"/>
                  </a:cubicBezTo>
                  <a:cubicBezTo>
                    <a:pt x="8421" y="42653"/>
                    <a:pt x="9059" y="43595"/>
                    <a:pt x="8846" y="43990"/>
                  </a:cubicBezTo>
                  <a:cubicBezTo>
                    <a:pt x="8785" y="44082"/>
                    <a:pt x="8724" y="44142"/>
                    <a:pt x="8573" y="44173"/>
                  </a:cubicBezTo>
                  <a:cubicBezTo>
                    <a:pt x="7813" y="44355"/>
                    <a:pt x="6901" y="46209"/>
                    <a:pt x="6566" y="51316"/>
                  </a:cubicBezTo>
                  <a:cubicBezTo>
                    <a:pt x="6202" y="56422"/>
                    <a:pt x="3466" y="64599"/>
                    <a:pt x="1733" y="65115"/>
                  </a:cubicBezTo>
                  <a:cubicBezTo>
                    <a:pt x="1" y="65632"/>
                    <a:pt x="974" y="67273"/>
                    <a:pt x="1399" y="67425"/>
                  </a:cubicBezTo>
                  <a:cubicBezTo>
                    <a:pt x="1721" y="67574"/>
                    <a:pt x="1599" y="68611"/>
                    <a:pt x="2102" y="68611"/>
                  </a:cubicBezTo>
                  <a:cubicBezTo>
                    <a:pt x="2217" y="68611"/>
                    <a:pt x="2363" y="68558"/>
                    <a:pt x="2554" y="68428"/>
                  </a:cubicBezTo>
                  <a:cubicBezTo>
                    <a:pt x="2749" y="68296"/>
                    <a:pt x="2935" y="68237"/>
                    <a:pt x="3105" y="68237"/>
                  </a:cubicBezTo>
                  <a:cubicBezTo>
                    <a:pt x="3836" y="68237"/>
                    <a:pt x="4284" y="69331"/>
                    <a:pt x="4013" y="70465"/>
                  </a:cubicBezTo>
                  <a:cubicBezTo>
                    <a:pt x="3738" y="71497"/>
                    <a:pt x="4138" y="72581"/>
                    <a:pt x="4768" y="72581"/>
                  </a:cubicBezTo>
                  <a:cubicBezTo>
                    <a:pt x="4973" y="72581"/>
                    <a:pt x="5203" y="72466"/>
                    <a:pt x="5442" y="72198"/>
                  </a:cubicBezTo>
                  <a:cubicBezTo>
                    <a:pt x="5686" y="71931"/>
                    <a:pt x="5840" y="71822"/>
                    <a:pt x="5966" y="71822"/>
                  </a:cubicBezTo>
                  <a:cubicBezTo>
                    <a:pt x="6357" y="71822"/>
                    <a:pt x="6475" y="72883"/>
                    <a:pt x="8177" y="73596"/>
                  </a:cubicBezTo>
                  <a:cubicBezTo>
                    <a:pt x="10427" y="74508"/>
                    <a:pt x="13041" y="74872"/>
                    <a:pt x="13740" y="76483"/>
                  </a:cubicBezTo>
                  <a:cubicBezTo>
                    <a:pt x="13971" y="77011"/>
                    <a:pt x="14329" y="77201"/>
                    <a:pt x="14785" y="77201"/>
                  </a:cubicBezTo>
                  <a:cubicBezTo>
                    <a:pt x="15591" y="77201"/>
                    <a:pt x="16703" y="76609"/>
                    <a:pt x="17965" y="76240"/>
                  </a:cubicBezTo>
                  <a:cubicBezTo>
                    <a:pt x="17843" y="75571"/>
                    <a:pt x="17782" y="75115"/>
                    <a:pt x="17843" y="74963"/>
                  </a:cubicBezTo>
                  <a:cubicBezTo>
                    <a:pt x="18238" y="73869"/>
                    <a:pt x="19728" y="72684"/>
                    <a:pt x="19971" y="71590"/>
                  </a:cubicBezTo>
                  <a:cubicBezTo>
                    <a:pt x="20244" y="70495"/>
                    <a:pt x="22129" y="68702"/>
                    <a:pt x="22129" y="67000"/>
                  </a:cubicBezTo>
                  <a:cubicBezTo>
                    <a:pt x="22129" y="65350"/>
                    <a:pt x="21478" y="63108"/>
                    <a:pt x="19766" y="63108"/>
                  </a:cubicBezTo>
                  <a:cubicBezTo>
                    <a:pt x="19743" y="63108"/>
                    <a:pt x="19720" y="63108"/>
                    <a:pt x="19697" y="63109"/>
                  </a:cubicBezTo>
                  <a:cubicBezTo>
                    <a:pt x="19637" y="63111"/>
                    <a:pt x="19580" y="63112"/>
                    <a:pt x="19526" y="63112"/>
                  </a:cubicBezTo>
                  <a:cubicBezTo>
                    <a:pt x="18021" y="63112"/>
                    <a:pt x="19213" y="62286"/>
                    <a:pt x="19272" y="60495"/>
                  </a:cubicBezTo>
                  <a:cubicBezTo>
                    <a:pt x="19333" y="58611"/>
                    <a:pt x="19120" y="57243"/>
                    <a:pt x="20275" y="57243"/>
                  </a:cubicBezTo>
                  <a:cubicBezTo>
                    <a:pt x="21248" y="57243"/>
                    <a:pt x="21852" y="55789"/>
                    <a:pt x="22424" y="55789"/>
                  </a:cubicBezTo>
                  <a:cubicBezTo>
                    <a:pt x="22549" y="55789"/>
                    <a:pt x="22672" y="55858"/>
                    <a:pt x="22798" y="56027"/>
                  </a:cubicBezTo>
                  <a:cubicBezTo>
                    <a:pt x="22968" y="56256"/>
                    <a:pt x="23125" y="56340"/>
                    <a:pt x="23287" y="56340"/>
                  </a:cubicBezTo>
                  <a:cubicBezTo>
                    <a:pt x="23723" y="56340"/>
                    <a:pt x="24191" y="55735"/>
                    <a:pt x="25023" y="55735"/>
                  </a:cubicBezTo>
                  <a:cubicBezTo>
                    <a:pt x="25154" y="55735"/>
                    <a:pt x="25293" y="55750"/>
                    <a:pt x="25442" y="55784"/>
                  </a:cubicBezTo>
                  <a:cubicBezTo>
                    <a:pt x="25577" y="55818"/>
                    <a:pt x="25719" y="55833"/>
                    <a:pt x="25867" y="55833"/>
                  </a:cubicBezTo>
                  <a:cubicBezTo>
                    <a:pt x="27098" y="55833"/>
                    <a:pt x="28718" y="54788"/>
                    <a:pt x="29620" y="54788"/>
                  </a:cubicBezTo>
                  <a:cubicBezTo>
                    <a:pt x="29783" y="54788"/>
                    <a:pt x="29922" y="54822"/>
                    <a:pt x="30032" y="54902"/>
                  </a:cubicBezTo>
                  <a:cubicBezTo>
                    <a:pt x="30109" y="54964"/>
                    <a:pt x="30190" y="54991"/>
                    <a:pt x="30277" y="54991"/>
                  </a:cubicBezTo>
                  <a:cubicBezTo>
                    <a:pt x="31044" y="54991"/>
                    <a:pt x="32145" y="52799"/>
                    <a:pt x="32828" y="52744"/>
                  </a:cubicBezTo>
                  <a:cubicBezTo>
                    <a:pt x="33588" y="52684"/>
                    <a:pt x="34226" y="51498"/>
                    <a:pt x="34196" y="50586"/>
                  </a:cubicBezTo>
                  <a:cubicBezTo>
                    <a:pt x="34178" y="50303"/>
                    <a:pt x="34275" y="50231"/>
                    <a:pt x="34419" y="50231"/>
                  </a:cubicBezTo>
                  <a:cubicBezTo>
                    <a:pt x="34569" y="50231"/>
                    <a:pt x="34769" y="50309"/>
                    <a:pt x="34946" y="50309"/>
                  </a:cubicBezTo>
                  <a:cubicBezTo>
                    <a:pt x="35167" y="50309"/>
                    <a:pt x="35351" y="50188"/>
                    <a:pt x="35351" y="49644"/>
                  </a:cubicBezTo>
                  <a:cubicBezTo>
                    <a:pt x="35351" y="48215"/>
                    <a:pt x="34409" y="46483"/>
                    <a:pt x="35351" y="46483"/>
                  </a:cubicBezTo>
                  <a:cubicBezTo>
                    <a:pt x="36293" y="46483"/>
                    <a:pt x="36415" y="44021"/>
                    <a:pt x="37631" y="43960"/>
                  </a:cubicBezTo>
                  <a:cubicBezTo>
                    <a:pt x="38877" y="43899"/>
                    <a:pt x="40275" y="41194"/>
                    <a:pt x="40275" y="39857"/>
                  </a:cubicBezTo>
                  <a:cubicBezTo>
                    <a:pt x="40275" y="38812"/>
                    <a:pt x="40825" y="38459"/>
                    <a:pt x="41641" y="38459"/>
                  </a:cubicBezTo>
                  <a:cubicBezTo>
                    <a:pt x="41892" y="38459"/>
                    <a:pt x="42170" y="38492"/>
                    <a:pt x="42464" y="38550"/>
                  </a:cubicBezTo>
                  <a:cubicBezTo>
                    <a:pt x="43558" y="38768"/>
                    <a:pt x="44677" y="39775"/>
                    <a:pt x="45731" y="39775"/>
                  </a:cubicBezTo>
                  <a:cubicBezTo>
                    <a:pt x="45849" y="39775"/>
                    <a:pt x="45965" y="39762"/>
                    <a:pt x="46081" y="39735"/>
                  </a:cubicBezTo>
                  <a:cubicBezTo>
                    <a:pt x="47266" y="39431"/>
                    <a:pt x="49120" y="38732"/>
                    <a:pt x="49120" y="38732"/>
                  </a:cubicBezTo>
                  <a:cubicBezTo>
                    <a:pt x="49060" y="37273"/>
                    <a:pt x="49364" y="36695"/>
                    <a:pt x="50154" y="36635"/>
                  </a:cubicBezTo>
                  <a:cubicBezTo>
                    <a:pt x="50944" y="36543"/>
                    <a:pt x="50944" y="33139"/>
                    <a:pt x="51582" y="33048"/>
                  </a:cubicBezTo>
                  <a:cubicBezTo>
                    <a:pt x="52198" y="32989"/>
                    <a:pt x="51881" y="31095"/>
                    <a:pt x="52348" y="31095"/>
                  </a:cubicBezTo>
                  <a:cubicBezTo>
                    <a:pt x="52365" y="31095"/>
                    <a:pt x="52383" y="31097"/>
                    <a:pt x="52403" y="31103"/>
                  </a:cubicBezTo>
                  <a:cubicBezTo>
                    <a:pt x="52440" y="31112"/>
                    <a:pt x="52480" y="31117"/>
                    <a:pt x="52523" y="31117"/>
                  </a:cubicBezTo>
                  <a:cubicBezTo>
                    <a:pt x="53158" y="31117"/>
                    <a:pt x="54418" y="30075"/>
                    <a:pt x="54105" y="28367"/>
                  </a:cubicBezTo>
                  <a:cubicBezTo>
                    <a:pt x="53741" y="26543"/>
                    <a:pt x="52403" y="26057"/>
                    <a:pt x="52403" y="24659"/>
                  </a:cubicBezTo>
                  <a:cubicBezTo>
                    <a:pt x="52403" y="23261"/>
                    <a:pt x="54926" y="23838"/>
                    <a:pt x="54926" y="20951"/>
                  </a:cubicBezTo>
                  <a:cubicBezTo>
                    <a:pt x="54926" y="18093"/>
                    <a:pt x="54561" y="18914"/>
                    <a:pt x="53345" y="16756"/>
                  </a:cubicBezTo>
                  <a:cubicBezTo>
                    <a:pt x="52251" y="14811"/>
                    <a:pt x="50701" y="14112"/>
                    <a:pt x="50640" y="13321"/>
                  </a:cubicBezTo>
                  <a:cubicBezTo>
                    <a:pt x="50216" y="13268"/>
                    <a:pt x="49700" y="13236"/>
                    <a:pt x="49085" y="13236"/>
                  </a:cubicBezTo>
                  <a:cubicBezTo>
                    <a:pt x="48642" y="13236"/>
                    <a:pt x="48148" y="13253"/>
                    <a:pt x="47601" y="13291"/>
                  </a:cubicBezTo>
                  <a:cubicBezTo>
                    <a:pt x="45442" y="13462"/>
                    <a:pt x="44516" y="14038"/>
                    <a:pt x="43639" y="14038"/>
                  </a:cubicBezTo>
                  <a:cubicBezTo>
                    <a:pt x="43268" y="14038"/>
                    <a:pt x="42906" y="13935"/>
                    <a:pt x="42464" y="13656"/>
                  </a:cubicBezTo>
                  <a:cubicBezTo>
                    <a:pt x="42201" y="13486"/>
                    <a:pt x="41868" y="13421"/>
                    <a:pt x="41496" y="13421"/>
                  </a:cubicBezTo>
                  <a:cubicBezTo>
                    <a:pt x="40259" y="13421"/>
                    <a:pt x="38602" y="14144"/>
                    <a:pt x="37741" y="14144"/>
                  </a:cubicBezTo>
                  <a:cubicBezTo>
                    <a:pt x="37424" y="14144"/>
                    <a:pt x="37215" y="14046"/>
                    <a:pt x="37175" y="13777"/>
                  </a:cubicBezTo>
                  <a:cubicBezTo>
                    <a:pt x="36992" y="12531"/>
                    <a:pt x="36810" y="11467"/>
                    <a:pt x="34986" y="11467"/>
                  </a:cubicBezTo>
                  <a:cubicBezTo>
                    <a:pt x="33163" y="11467"/>
                    <a:pt x="34287" y="9005"/>
                    <a:pt x="33771" y="8549"/>
                  </a:cubicBezTo>
                  <a:cubicBezTo>
                    <a:pt x="33223" y="8063"/>
                    <a:pt x="32008" y="5175"/>
                    <a:pt x="31278" y="3959"/>
                  </a:cubicBezTo>
                  <a:cubicBezTo>
                    <a:pt x="31071" y="3591"/>
                    <a:pt x="30865" y="3459"/>
                    <a:pt x="30656" y="3459"/>
                  </a:cubicBezTo>
                  <a:cubicBezTo>
                    <a:pt x="30160" y="3459"/>
                    <a:pt x="29655" y="4208"/>
                    <a:pt x="29120" y="4294"/>
                  </a:cubicBezTo>
                  <a:cubicBezTo>
                    <a:pt x="28756" y="4352"/>
                    <a:pt x="28224" y="4515"/>
                    <a:pt x="27769" y="4515"/>
                  </a:cubicBezTo>
                  <a:cubicBezTo>
                    <a:pt x="27275" y="4515"/>
                    <a:pt x="26871" y="4323"/>
                    <a:pt x="26871" y="3595"/>
                  </a:cubicBezTo>
                  <a:cubicBezTo>
                    <a:pt x="26871" y="2166"/>
                    <a:pt x="25776" y="829"/>
                    <a:pt x="24834" y="586"/>
                  </a:cubicBezTo>
                  <a:cubicBezTo>
                    <a:pt x="24240" y="432"/>
                    <a:pt x="23802" y="0"/>
                    <a:pt x="23339" y="0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57"/>
            <p:cNvSpPr/>
            <p:nvPr/>
          </p:nvSpPr>
          <p:spPr>
            <a:xfrm>
              <a:off x="631200" y="1895254"/>
              <a:ext cx="879705" cy="514153"/>
            </a:xfrm>
            <a:custGeom>
              <a:rect b="b" l="l" r="r" t="t"/>
              <a:pathLst>
                <a:path extrusionOk="0" h="27050" w="46282">
                  <a:moveTo>
                    <a:pt x="21176" y="0"/>
                  </a:moveTo>
                  <a:cubicBezTo>
                    <a:pt x="20999" y="0"/>
                    <a:pt x="20797" y="73"/>
                    <a:pt x="20567" y="241"/>
                  </a:cubicBezTo>
                  <a:cubicBezTo>
                    <a:pt x="20293" y="423"/>
                    <a:pt x="19260" y="423"/>
                    <a:pt x="18561" y="1274"/>
                  </a:cubicBezTo>
                  <a:cubicBezTo>
                    <a:pt x="18319" y="1578"/>
                    <a:pt x="18114" y="1680"/>
                    <a:pt x="17906" y="1680"/>
                  </a:cubicBezTo>
                  <a:cubicBezTo>
                    <a:pt x="17509" y="1680"/>
                    <a:pt x="17099" y="1314"/>
                    <a:pt x="16402" y="1274"/>
                  </a:cubicBezTo>
                  <a:cubicBezTo>
                    <a:pt x="16393" y="1274"/>
                    <a:pt x="16384" y="1274"/>
                    <a:pt x="16375" y="1274"/>
                  </a:cubicBezTo>
                  <a:cubicBezTo>
                    <a:pt x="15374" y="1274"/>
                    <a:pt x="15643" y="2922"/>
                    <a:pt x="15673" y="3584"/>
                  </a:cubicBezTo>
                  <a:cubicBezTo>
                    <a:pt x="15690" y="3960"/>
                    <a:pt x="15400" y="4240"/>
                    <a:pt x="14931" y="4240"/>
                  </a:cubicBezTo>
                  <a:cubicBezTo>
                    <a:pt x="14567" y="4240"/>
                    <a:pt x="14094" y="4071"/>
                    <a:pt x="13576" y="3645"/>
                  </a:cubicBezTo>
                  <a:cubicBezTo>
                    <a:pt x="13215" y="3358"/>
                    <a:pt x="12961" y="3232"/>
                    <a:pt x="12776" y="3232"/>
                  </a:cubicBezTo>
                  <a:cubicBezTo>
                    <a:pt x="12352" y="3232"/>
                    <a:pt x="12286" y="3891"/>
                    <a:pt x="12117" y="4800"/>
                  </a:cubicBezTo>
                  <a:cubicBezTo>
                    <a:pt x="12055" y="5095"/>
                    <a:pt x="11967" y="5216"/>
                    <a:pt x="11862" y="5216"/>
                  </a:cubicBezTo>
                  <a:cubicBezTo>
                    <a:pt x="11499" y="5216"/>
                    <a:pt x="10930" y="3777"/>
                    <a:pt x="10506" y="2976"/>
                  </a:cubicBezTo>
                  <a:cubicBezTo>
                    <a:pt x="10381" y="2742"/>
                    <a:pt x="10205" y="2653"/>
                    <a:pt x="9995" y="2653"/>
                  </a:cubicBezTo>
                  <a:cubicBezTo>
                    <a:pt x="9341" y="2653"/>
                    <a:pt x="8356" y="3516"/>
                    <a:pt x="7582" y="3516"/>
                  </a:cubicBezTo>
                  <a:cubicBezTo>
                    <a:pt x="7511" y="3516"/>
                    <a:pt x="7442" y="3509"/>
                    <a:pt x="7375" y="3493"/>
                  </a:cubicBezTo>
                  <a:cubicBezTo>
                    <a:pt x="7191" y="3443"/>
                    <a:pt x="7040" y="3422"/>
                    <a:pt x="6908" y="3422"/>
                  </a:cubicBezTo>
                  <a:cubicBezTo>
                    <a:pt x="6322" y="3422"/>
                    <a:pt x="6098" y="3828"/>
                    <a:pt x="4883" y="3828"/>
                  </a:cubicBezTo>
                  <a:cubicBezTo>
                    <a:pt x="3424" y="3828"/>
                    <a:pt x="3819" y="4739"/>
                    <a:pt x="2329" y="5013"/>
                  </a:cubicBezTo>
                  <a:cubicBezTo>
                    <a:pt x="870" y="5317"/>
                    <a:pt x="171" y="5530"/>
                    <a:pt x="80" y="7110"/>
                  </a:cubicBezTo>
                  <a:cubicBezTo>
                    <a:pt x="1" y="8506"/>
                    <a:pt x="310" y="9856"/>
                    <a:pt x="967" y="9856"/>
                  </a:cubicBezTo>
                  <a:cubicBezTo>
                    <a:pt x="1068" y="9856"/>
                    <a:pt x="1178" y="9824"/>
                    <a:pt x="1296" y="9755"/>
                  </a:cubicBezTo>
                  <a:cubicBezTo>
                    <a:pt x="2147" y="9208"/>
                    <a:pt x="3879" y="9329"/>
                    <a:pt x="5156" y="9268"/>
                  </a:cubicBezTo>
                  <a:cubicBezTo>
                    <a:pt x="5180" y="9267"/>
                    <a:pt x="5203" y="9267"/>
                    <a:pt x="5226" y="9267"/>
                  </a:cubicBezTo>
                  <a:cubicBezTo>
                    <a:pt x="6461" y="9267"/>
                    <a:pt x="7212" y="10830"/>
                    <a:pt x="6645" y="11426"/>
                  </a:cubicBezTo>
                  <a:cubicBezTo>
                    <a:pt x="6554" y="11523"/>
                    <a:pt x="6445" y="11564"/>
                    <a:pt x="6322" y="11564"/>
                  </a:cubicBezTo>
                  <a:cubicBezTo>
                    <a:pt x="5665" y="11564"/>
                    <a:pt x="4594" y="10391"/>
                    <a:pt x="3545" y="10059"/>
                  </a:cubicBezTo>
                  <a:cubicBezTo>
                    <a:pt x="3403" y="10014"/>
                    <a:pt x="3286" y="9993"/>
                    <a:pt x="3189" y="9993"/>
                  </a:cubicBezTo>
                  <a:cubicBezTo>
                    <a:pt x="2436" y="9993"/>
                    <a:pt x="2941" y="11261"/>
                    <a:pt x="2968" y="12338"/>
                  </a:cubicBezTo>
                  <a:cubicBezTo>
                    <a:pt x="2985" y="13005"/>
                    <a:pt x="3117" y="13268"/>
                    <a:pt x="3375" y="13268"/>
                  </a:cubicBezTo>
                  <a:cubicBezTo>
                    <a:pt x="3577" y="13268"/>
                    <a:pt x="3854" y="13108"/>
                    <a:pt x="4214" y="12855"/>
                  </a:cubicBezTo>
                  <a:cubicBezTo>
                    <a:pt x="4662" y="12538"/>
                    <a:pt x="5114" y="12425"/>
                    <a:pt x="5517" y="12425"/>
                  </a:cubicBezTo>
                  <a:cubicBezTo>
                    <a:pt x="6233" y="12425"/>
                    <a:pt x="6791" y="12782"/>
                    <a:pt x="6889" y="12977"/>
                  </a:cubicBezTo>
                  <a:cubicBezTo>
                    <a:pt x="7223" y="13676"/>
                    <a:pt x="6919" y="14405"/>
                    <a:pt x="5642" y="14405"/>
                  </a:cubicBezTo>
                  <a:cubicBezTo>
                    <a:pt x="4366" y="14405"/>
                    <a:pt x="2572" y="14800"/>
                    <a:pt x="1509" y="15530"/>
                  </a:cubicBezTo>
                  <a:cubicBezTo>
                    <a:pt x="475" y="16229"/>
                    <a:pt x="3272" y="16685"/>
                    <a:pt x="4457" y="17232"/>
                  </a:cubicBezTo>
                  <a:cubicBezTo>
                    <a:pt x="5642" y="17779"/>
                    <a:pt x="5278" y="18934"/>
                    <a:pt x="4761" y="20272"/>
                  </a:cubicBezTo>
                  <a:cubicBezTo>
                    <a:pt x="4559" y="20827"/>
                    <a:pt x="4703" y="20989"/>
                    <a:pt x="5051" y="20989"/>
                  </a:cubicBezTo>
                  <a:cubicBezTo>
                    <a:pt x="5542" y="20989"/>
                    <a:pt x="6438" y="20667"/>
                    <a:pt x="7345" y="20667"/>
                  </a:cubicBezTo>
                  <a:cubicBezTo>
                    <a:pt x="8795" y="20667"/>
                    <a:pt x="7993" y="19388"/>
                    <a:pt x="9001" y="19388"/>
                  </a:cubicBezTo>
                  <a:cubicBezTo>
                    <a:pt x="9092" y="19388"/>
                    <a:pt x="9197" y="19398"/>
                    <a:pt x="9320" y="19420"/>
                  </a:cubicBezTo>
                  <a:cubicBezTo>
                    <a:pt x="9522" y="19453"/>
                    <a:pt x="9697" y="19465"/>
                    <a:pt x="9852" y="19465"/>
                  </a:cubicBezTo>
                  <a:cubicBezTo>
                    <a:pt x="10294" y="19465"/>
                    <a:pt x="10568" y="19367"/>
                    <a:pt x="10805" y="19367"/>
                  </a:cubicBezTo>
                  <a:cubicBezTo>
                    <a:pt x="11110" y="19367"/>
                    <a:pt x="11352" y="19529"/>
                    <a:pt x="11813" y="20272"/>
                  </a:cubicBezTo>
                  <a:cubicBezTo>
                    <a:pt x="12219" y="20906"/>
                    <a:pt x="12758" y="21006"/>
                    <a:pt x="13325" y="21006"/>
                  </a:cubicBezTo>
                  <a:cubicBezTo>
                    <a:pt x="13583" y="21006"/>
                    <a:pt x="13847" y="20985"/>
                    <a:pt x="14108" y="20985"/>
                  </a:cubicBezTo>
                  <a:cubicBezTo>
                    <a:pt x="14644" y="20985"/>
                    <a:pt x="15165" y="21073"/>
                    <a:pt x="15582" y="21609"/>
                  </a:cubicBezTo>
                  <a:cubicBezTo>
                    <a:pt x="15992" y="22122"/>
                    <a:pt x="16402" y="22160"/>
                    <a:pt x="16834" y="22160"/>
                  </a:cubicBezTo>
                  <a:cubicBezTo>
                    <a:pt x="16910" y="22160"/>
                    <a:pt x="16986" y="22159"/>
                    <a:pt x="17064" y="22159"/>
                  </a:cubicBezTo>
                  <a:cubicBezTo>
                    <a:pt x="17718" y="22159"/>
                    <a:pt x="18427" y="22245"/>
                    <a:pt x="19260" y="23858"/>
                  </a:cubicBezTo>
                  <a:cubicBezTo>
                    <a:pt x="19865" y="25019"/>
                    <a:pt x="20284" y="25372"/>
                    <a:pt x="20663" y="25372"/>
                  </a:cubicBezTo>
                  <a:cubicBezTo>
                    <a:pt x="21216" y="25372"/>
                    <a:pt x="21682" y="24617"/>
                    <a:pt x="22512" y="24527"/>
                  </a:cubicBezTo>
                  <a:cubicBezTo>
                    <a:pt x="22973" y="24467"/>
                    <a:pt x="23272" y="24420"/>
                    <a:pt x="23468" y="24420"/>
                  </a:cubicBezTo>
                  <a:cubicBezTo>
                    <a:pt x="23867" y="24420"/>
                    <a:pt x="23839" y="24614"/>
                    <a:pt x="23880" y="25287"/>
                  </a:cubicBezTo>
                  <a:cubicBezTo>
                    <a:pt x="23898" y="25580"/>
                    <a:pt x="24054" y="25688"/>
                    <a:pt x="24299" y="25688"/>
                  </a:cubicBezTo>
                  <a:cubicBezTo>
                    <a:pt x="24867" y="25688"/>
                    <a:pt x="25915" y="25104"/>
                    <a:pt x="26828" y="24892"/>
                  </a:cubicBezTo>
                  <a:cubicBezTo>
                    <a:pt x="26938" y="24869"/>
                    <a:pt x="27043" y="24859"/>
                    <a:pt x="27143" y="24859"/>
                  </a:cubicBezTo>
                  <a:cubicBezTo>
                    <a:pt x="28260" y="24859"/>
                    <a:pt x="28754" y="26180"/>
                    <a:pt x="28530" y="26989"/>
                  </a:cubicBezTo>
                  <a:cubicBezTo>
                    <a:pt x="28530" y="27019"/>
                    <a:pt x="28500" y="27019"/>
                    <a:pt x="28500" y="27050"/>
                  </a:cubicBezTo>
                  <a:cubicBezTo>
                    <a:pt x="29655" y="26928"/>
                    <a:pt x="30385" y="26715"/>
                    <a:pt x="30780" y="25956"/>
                  </a:cubicBezTo>
                  <a:cubicBezTo>
                    <a:pt x="30999" y="25556"/>
                    <a:pt x="31321" y="25475"/>
                    <a:pt x="31654" y="25475"/>
                  </a:cubicBezTo>
                  <a:cubicBezTo>
                    <a:pt x="31881" y="25475"/>
                    <a:pt x="32113" y="25513"/>
                    <a:pt x="32322" y="25513"/>
                  </a:cubicBezTo>
                  <a:cubicBezTo>
                    <a:pt x="32738" y="25513"/>
                    <a:pt x="33059" y="25363"/>
                    <a:pt x="33059" y="24466"/>
                  </a:cubicBezTo>
                  <a:cubicBezTo>
                    <a:pt x="33059" y="22460"/>
                    <a:pt x="36099" y="23250"/>
                    <a:pt x="37254" y="22217"/>
                  </a:cubicBezTo>
                  <a:cubicBezTo>
                    <a:pt x="38303" y="21276"/>
                    <a:pt x="40589" y="19668"/>
                    <a:pt x="42134" y="19668"/>
                  </a:cubicBezTo>
                  <a:cubicBezTo>
                    <a:pt x="42335" y="19668"/>
                    <a:pt x="42523" y="19695"/>
                    <a:pt x="42695" y="19755"/>
                  </a:cubicBezTo>
                  <a:cubicBezTo>
                    <a:pt x="42908" y="19829"/>
                    <a:pt x="43113" y="19863"/>
                    <a:pt x="43310" y="19863"/>
                  </a:cubicBezTo>
                  <a:cubicBezTo>
                    <a:pt x="44487" y="19863"/>
                    <a:pt x="45335" y="18639"/>
                    <a:pt x="45491" y="17414"/>
                  </a:cubicBezTo>
                  <a:cubicBezTo>
                    <a:pt x="45674" y="15986"/>
                    <a:pt x="46281" y="15074"/>
                    <a:pt x="45826" y="12551"/>
                  </a:cubicBezTo>
                  <a:cubicBezTo>
                    <a:pt x="45417" y="10293"/>
                    <a:pt x="45277" y="7157"/>
                    <a:pt x="44118" y="7157"/>
                  </a:cubicBezTo>
                  <a:cubicBezTo>
                    <a:pt x="43983" y="7157"/>
                    <a:pt x="43833" y="7200"/>
                    <a:pt x="43667" y="7293"/>
                  </a:cubicBezTo>
                  <a:cubicBezTo>
                    <a:pt x="42905" y="7753"/>
                    <a:pt x="42042" y="8696"/>
                    <a:pt x="41297" y="8696"/>
                  </a:cubicBezTo>
                  <a:cubicBezTo>
                    <a:pt x="40617" y="8696"/>
                    <a:pt x="40035" y="7911"/>
                    <a:pt x="39716" y="5256"/>
                  </a:cubicBezTo>
                  <a:lnTo>
                    <a:pt x="39686" y="5256"/>
                  </a:lnTo>
                  <a:cubicBezTo>
                    <a:pt x="39093" y="5310"/>
                    <a:pt x="38374" y="5442"/>
                    <a:pt x="37756" y="5442"/>
                  </a:cubicBezTo>
                  <a:cubicBezTo>
                    <a:pt x="36979" y="5442"/>
                    <a:pt x="36359" y="5234"/>
                    <a:pt x="36342" y="4405"/>
                  </a:cubicBezTo>
                  <a:cubicBezTo>
                    <a:pt x="36332" y="3907"/>
                    <a:pt x="36162" y="3707"/>
                    <a:pt x="35881" y="3707"/>
                  </a:cubicBezTo>
                  <a:cubicBezTo>
                    <a:pt x="35337" y="3707"/>
                    <a:pt x="34374" y="4455"/>
                    <a:pt x="33333" y="5256"/>
                  </a:cubicBezTo>
                  <a:cubicBezTo>
                    <a:pt x="32825" y="5640"/>
                    <a:pt x="32467" y="5793"/>
                    <a:pt x="32201" y="5793"/>
                  </a:cubicBezTo>
                  <a:cubicBezTo>
                    <a:pt x="31622" y="5793"/>
                    <a:pt x="31468" y="5071"/>
                    <a:pt x="31114" y="4405"/>
                  </a:cubicBezTo>
                  <a:cubicBezTo>
                    <a:pt x="30966" y="4119"/>
                    <a:pt x="30838" y="4007"/>
                    <a:pt x="30692" y="4007"/>
                  </a:cubicBezTo>
                  <a:cubicBezTo>
                    <a:pt x="30355" y="4007"/>
                    <a:pt x="29921" y="4599"/>
                    <a:pt x="28926" y="5043"/>
                  </a:cubicBezTo>
                  <a:cubicBezTo>
                    <a:pt x="27517" y="5673"/>
                    <a:pt x="28177" y="6716"/>
                    <a:pt x="26972" y="6716"/>
                  </a:cubicBezTo>
                  <a:cubicBezTo>
                    <a:pt x="26955" y="6716"/>
                    <a:pt x="26937" y="6716"/>
                    <a:pt x="26919" y="6715"/>
                  </a:cubicBezTo>
                  <a:cubicBezTo>
                    <a:pt x="26342" y="6715"/>
                    <a:pt x="24883" y="6442"/>
                    <a:pt x="24883" y="5621"/>
                  </a:cubicBezTo>
                  <a:cubicBezTo>
                    <a:pt x="24883" y="4831"/>
                    <a:pt x="24609" y="4679"/>
                    <a:pt x="23910" y="4040"/>
                  </a:cubicBezTo>
                  <a:cubicBezTo>
                    <a:pt x="23211" y="3402"/>
                    <a:pt x="22542" y="2703"/>
                    <a:pt x="22299" y="1639"/>
                  </a:cubicBezTo>
                  <a:cubicBezTo>
                    <a:pt x="22089" y="820"/>
                    <a:pt x="21770" y="0"/>
                    <a:pt x="21176" y="0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57"/>
            <p:cNvSpPr/>
            <p:nvPr/>
          </p:nvSpPr>
          <p:spPr>
            <a:xfrm>
              <a:off x="1289365" y="1493086"/>
              <a:ext cx="888848" cy="664217"/>
            </a:xfrm>
            <a:custGeom>
              <a:rect b="b" l="l" r="r" t="t"/>
              <a:pathLst>
                <a:path extrusionOk="0" h="34945" w="46763">
                  <a:moveTo>
                    <a:pt x="41778" y="0"/>
                  </a:moveTo>
                  <a:cubicBezTo>
                    <a:pt x="41686" y="122"/>
                    <a:pt x="41565" y="183"/>
                    <a:pt x="41474" y="183"/>
                  </a:cubicBezTo>
                  <a:cubicBezTo>
                    <a:pt x="40623" y="183"/>
                    <a:pt x="35546" y="3891"/>
                    <a:pt x="33692" y="3891"/>
                  </a:cubicBezTo>
                  <a:cubicBezTo>
                    <a:pt x="31808" y="3891"/>
                    <a:pt x="29467" y="4924"/>
                    <a:pt x="27978" y="6201"/>
                  </a:cubicBezTo>
                  <a:cubicBezTo>
                    <a:pt x="26458" y="7478"/>
                    <a:pt x="26002" y="7842"/>
                    <a:pt x="25607" y="9514"/>
                  </a:cubicBezTo>
                  <a:cubicBezTo>
                    <a:pt x="25212" y="11216"/>
                    <a:pt x="27096" y="10791"/>
                    <a:pt x="28191" y="11004"/>
                  </a:cubicBezTo>
                  <a:cubicBezTo>
                    <a:pt x="29285" y="11186"/>
                    <a:pt x="28829" y="11885"/>
                    <a:pt x="27248" y="11885"/>
                  </a:cubicBezTo>
                  <a:cubicBezTo>
                    <a:pt x="25834" y="11885"/>
                    <a:pt x="24446" y="14642"/>
                    <a:pt x="22621" y="14642"/>
                  </a:cubicBezTo>
                  <a:cubicBezTo>
                    <a:pt x="22445" y="14642"/>
                    <a:pt x="22265" y="14616"/>
                    <a:pt x="22081" y="14560"/>
                  </a:cubicBezTo>
                  <a:cubicBezTo>
                    <a:pt x="20014" y="13922"/>
                    <a:pt x="16549" y="13344"/>
                    <a:pt x="15121" y="12919"/>
                  </a:cubicBezTo>
                  <a:cubicBezTo>
                    <a:pt x="14488" y="12712"/>
                    <a:pt x="13720" y="12556"/>
                    <a:pt x="12972" y="12556"/>
                  </a:cubicBezTo>
                  <a:cubicBezTo>
                    <a:pt x="12065" y="12556"/>
                    <a:pt x="11188" y="12786"/>
                    <a:pt x="10622" y="13435"/>
                  </a:cubicBezTo>
                  <a:cubicBezTo>
                    <a:pt x="10475" y="13614"/>
                    <a:pt x="10350" y="13692"/>
                    <a:pt x="10241" y="13692"/>
                  </a:cubicBezTo>
                  <a:cubicBezTo>
                    <a:pt x="9609" y="13692"/>
                    <a:pt x="9524" y="11047"/>
                    <a:pt x="8798" y="10061"/>
                  </a:cubicBezTo>
                  <a:cubicBezTo>
                    <a:pt x="7917" y="8906"/>
                    <a:pt x="9589" y="8785"/>
                    <a:pt x="9437" y="7478"/>
                  </a:cubicBezTo>
                  <a:cubicBezTo>
                    <a:pt x="9353" y="6878"/>
                    <a:pt x="8860" y="6675"/>
                    <a:pt x="8218" y="6675"/>
                  </a:cubicBezTo>
                  <a:cubicBezTo>
                    <a:pt x="7462" y="6675"/>
                    <a:pt x="6499" y="6957"/>
                    <a:pt x="5759" y="7204"/>
                  </a:cubicBezTo>
                  <a:cubicBezTo>
                    <a:pt x="5583" y="7259"/>
                    <a:pt x="5421" y="7283"/>
                    <a:pt x="5268" y="7283"/>
                  </a:cubicBezTo>
                  <a:cubicBezTo>
                    <a:pt x="4226" y="7283"/>
                    <a:pt x="3583" y="6170"/>
                    <a:pt x="1807" y="5958"/>
                  </a:cubicBezTo>
                  <a:cubicBezTo>
                    <a:pt x="1701" y="5944"/>
                    <a:pt x="1607" y="5937"/>
                    <a:pt x="1525" y="5937"/>
                  </a:cubicBezTo>
                  <a:cubicBezTo>
                    <a:pt x="1" y="5937"/>
                    <a:pt x="2329" y="8236"/>
                    <a:pt x="1868" y="9332"/>
                  </a:cubicBezTo>
                  <a:cubicBezTo>
                    <a:pt x="1382" y="10487"/>
                    <a:pt x="2658" y="10244"/>
                    <a:pt x="2658" y="11672"/>
                  </a:cubicBezTo>
                  <a:cubicBezTo>
                    <a:pt x="2658" y="13070"/>
                    <a:pt x="4057" y="14226"/>
                    <a:pt x="4938" y="15046"/>
                  </a:cubicBezTo>
                  <a:cubicBezTo>
                    <a:pt x="5789" y="15867"/>
                    <a:pt x="4968" y="18998"/>
                    <a:pt x="5485" y="19849"/>
                  </a:cubicBezTo>
                  <a:cubicBezTo>
                    <a:pt x="6032" y="20730"/>
                    <a:pt x="5394" y="20153"/>
                    <a:pt x="5394" y="22736"/>
                  </a:cubicBezTo>
                  <a:cubicBezTo>
                    <a:pt x="5394" y="25320"/>
                    <a:pt x="5759" y="24773"/>
                    <a:pt x="6944" y="25624"/>
                  </a:cubicBezTo>
                  <a:cubicBezTo>
                    <a:pt x="8099" y="26475"/>
                    <a:pt x="6427" y="26262"/>
                    <a:pt x="5090" y="26384"/>
                  </a:cubicBezTo>
                  <a:cubicBezTo>
                    <a:pt x="5409" y="29053"/>
                    <a:pt x="5991" y="29839"/>
                    <a:pt x="6671" y="29839"/>
                  </a:cubicBezTo>
                  <a:cubicBezTo>
                    <a:pt x="7416" y="29839"/>
                    <a:pt x="8279" y="28896"/>
                    <a:pt x="9041" y="28451"/>
                  </a:cubicBezTo>
                  <a:cubicBezTo>
                    <a:pt x="9206" y="28357"/>
                    <a:pt x="9354" y="28313"/>
                    <a:pt x="9488" y="28313"/>
                  </a:cubicBezTo>
                  <a:cubicBezTo>
                    <a:pt x="9877" y="28313"/>
                    <a:pt x="10153" y="28676"/>
                    <a:pt x="10379" y="29241"/>
                  </a:cubicBezTo>
                  <a:cubicBezTo>
                    <a:pt x="10713" y="29241"/>
                    <a:pt x="11139" y="29302"/>
                    <a:pt x="11655" y="29302"/>
                  </a:cubicBezTo>
                  <a:cubicBezTo>
                    <a:pt x="12573" y="29302"/>
                    <a:pt x="13175" y="28959"/>
                    <a:pt x="13738" y="28959"/>
                  </a:cubicBezTo>
                  <a:cubicBezTo>
                    <a:pt x="13996" y="28959"/>
                    <a:pt x="14245" y="29031"/>
                    <a:pt x="14513" y="29241"/>
                  </a:cubicBezTo>
                  <a:cubicBezTo>
                    <a:pt x="14838" y="29499"/>
                    <a:pt x="15060" y="29571"/>
                    <a:pt x="15255" y="29571"/>
                  </a:cubicBezTo>
                  <a:cubicBezTo>
                    <a:pt x="15498" y="29571"/>
                    <a:pt x="15699" y="29458"/>
                    <a:pt x="16008" y="29458"/>
                  </a:cubicBezTo>
                  <a:cubicBezTo>
                    <a:pt x="16121" y="29458"/>
                    <a:pt x="16248" y="29473"/>
                    <a:pt x="16397" y="29515"/>
                  </a:cubicBezTo>
                  <a:cubicBezTo>
                    <a:pt x="16498" y="29541"/>
                    <a:pt x="16604" y="29553"/>
                    <a:pt x="16713" y="29553"/>
                  </a:cubicBezTo>
                  <a:cubicBezTo>
                    <a:pt x="17591" y="29553"/>
                    <a:pt x="18693" y="28775"/>
                    <a:pt x="19315" y="28694"/>
                  </a:cubicBezTo>
                  <a:cubicBezTo>
                    <a:pt x="19335" y="28692"/>
                    <a:pt x="19354" y="28691"/>
                    <a:pt x="19374" y="28691"/>
                  </a:cubicBezTo>
                  <a:cubicBezTo>
                    <a:pt x="19860" y="28691"/>
                    <a:pt x="20312" y="29200"/>
                    <a:pt x="20627" y="29200"/>
                  </a:cubicBezTo>
                  <a:cubicBezTo>
                    <a:pt x="20750" y="29200"/>
                    <a:pt x="20851" y="29122"/>
                    <a:pt x="20926" y="28907"/>
                  </a:cubicBezTo>
                  <a:cubicBezTo>
                    <a:pt x="21106" y="28388"/>
                    <a:pt x="21611" y="27740"/>
                    <a:pt x="21982" y="27740"/>
                  </a:cubicBezTo>
                  <a:cubicBezTo>
                    <a:pt x="22176" y="27740"/>
                    <a:pt x="22333" y="27919"/>
                    <a:pt x="22385" y="28390"/>
                  </a:cubicBezTo>
                  <a:cubicBezTo>
                    <a:pt x="22537" y="29758"/>
                    <a:pt x="24178" y="30092"/>
                    <a:pt x="24270" y="30973"/>
                  </a:cubicBezTo>
                  <a:cubicBezTo>
                    <a:pt x="24279" y="31064"/>
                    <a:pt x="24334" y="31103"/>
                    <a:pt x="24426" y="31103"/>
                  </a:cubicBezTo>
                  <a:cubicBezTo>
                    <a:pt x="25064" y="31103"/>
                    <a:pt x="27465" y="29232"/>
                    <a:pt x="28610" y="29232"/>
                  </a:cubicBezTo>
                  <a:cubicBezTo>
                    <a:pt x="28979" y="29232"/>
                    <a:pt x="29218" y="29426"/>
                    <a:pt x="29224" y="29940"/>
                  </a:cubicBezTo>
                  <a:cubicBezTo>
                    <a:pt x="29255" y="32250"/>
                    <a:pt x="30805" y="32676"/>
                    <a:pt x="32112" y="33192"/>
                  </a:cubicBezTo>
                  <a:cubicBezTo>
                    <a:pt x="33020" y="33560"/>
                    <a:pt x="34037" y="34944"/>
                    <a:pt x="34547" y="34944"/>
                  </a:cubicBezTo>
                  <a:cubicBezTo>
                    <a:pt x="34754" y="34944"/>
                    <a:pt x="34878" y="34717"/>
                    <a:pt x="34878" y="34104"/>
                  </a:cubicBezTo>
                  <a:cubicBezTo>
                    <a:pt x="34878" y="31977"/>
                    <a:pt x="35546" y="32250"/>
                    <a:pt x="35911" y="30396"/>
                  </a:cubicBezTo>
                  <a:cubicBezTo>
                    <a:pt x="36276" y="28542"/>
                    <a:pt x="33510" y="25533"/>
                    <a:pt x="35486" y="24986"/>
                  </a:cubicBezTo>
                  <a:cubicBezTo>
                    <a:pt x="35710" y="24920"/>
                    <a:pt x="35951" y="24893"/>
                    <a:pt x="36205" y="24893"/>
                  </a:cubicBezTo>
                  <a:cubicBezTo>
                    <a:pt x="37451" y="24893"/>
                    <a:pt x="38975" y="25551"/>
                    <a:pt x="40009" y="25551"/>
                  </a:cubicBezTo>
                  <a:cubicBezTo>
                    <a:pt x="40620" y="25551"/>
                    <a:pt x="41060" y="25321"/>
                    <a:pt x="41170" y="24590"/>
                  </a:cubicBezTo>
                  <a:cubicBezTo>
                    <a:pt x="41534" y="22341"/>
                    <a:pt x="42841" y="21186"/>
                    <a:pt x="42841" y="21186"/>
                  </a:cubicBezTo>
                  <a:cubicBezTo>
                    <a:pt x="42841" y="21186"/>
                    <a:pt x="42021" y="18572"/>
                    <a:pt x="43176" y="18359"/>
                  </a:cubicBezTo>
                  <a:cubicBezTo>
                    <a:pt x="44361" y="18177"/>
                    <a:pt x="43784" y="16748"/>
                    <a:pt x="45273" y="14773"/>
                  </a:cubicBezTo>
                  <a:cubicBezTo>
                    <a:pt x="46763" y="12827"/>
                    <a:pt x="46580" y="12827"/>
                    <a:pt x="46063" y="10608"/>
                  </a:cubicBezTo>
                  <a:cubicBezTo>
                    <a:pt x="45547" y="8420"/>
                    <a:pt x="44331" y="8572"/>
                    <a:pt x="45486" y="6839"/>
                  </a:cubicBezTo>
                  <a:cubicBezTo>
                    <a:pt x="46611" y="5107"/>
                    <a:pt x="45790" y="2827"/>
                    <a:pt x="43966" y="1915"/>
                  </a:cubicBezTo>
                  <a:cubicBezTo>
                    <a:pt x="43176" y="1520"/>
                    <a:pt x="42386" y="730"/>
                    <a:pt x="41778" y="0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57"/>
            <p:cNvSpPr/>
            <p:nvPr/>
          </p:nvSpPr>
          <p:spPr>
            <a:xfrm>
              <a:off x="1144601" y="2020344"/>
              <a:ext cx="827358" cy="787139"/>
            </a:xfrm>
            <a:custGeom>
              <a:rect b="b" l="l" r="r" t="t"/>
              <a:pathLst>
                <a:path extrusionOk="0" h="41412" w="43528">
                  <a:moveTo>
                    <a:pt x="29598" y="1"/>
                  </a:moveTo>
                  <a:cubicBezTo>
                    <a:pt x="29227" y="1"/>
                    <a:pt x="28722" y="649"/>
                    <a:pt x="28542" y="1168"/>
                  </a:cubicBezTo>
                  <a:cubicBezTo>
                    <a:pt x="28467" y="1384"/>
                    <a:pt x="28365" y="1462"/>
                    <a:pt x="28241" y="1462"/>
                  </a:cubicBezTo>
                  <a:cubicBezTo>
                    <a:pt x="27933" y="1462"/>
                    <a:pt x="27493" y="980"/>
                    <a:pt x="27018" y="980"/>
                  </a:cubicBezTo>
                  <a:cubicBezTo>
                    <a:pt x="26989" y="980"/>
                    <a:pt x="26960" y="981"/>
                    <a:pt x="26931" y="985"/>
                  </a:cubicBezTo>
                  <a:cubicBezTo>
                    <a:pt x="26309" y="1039"/>
                    <a:pt x="25207" y="1814"/>
                    <a:pt x="24329" y="1814"/>
                  </a:cubicBezTo>
                  <a:cubicBezTo>
                    <a:pt x="24220" y="1814"/>
                    <a:pt x="24114" y="1802"/>
                    <a:pt x="24013" y="1776"/>
                  </a:cubicBezTo>
                  <a:cubicBezTo>
                    <a:pt x="23864" y="1734"/>
                    <a:pt x="23737" y="1719"/>
                    <a:pt x="23624" y="1719"/>
                  </a:cubicBezTo>
                  <a:cubicBezTo>
                    <a:pt x="23315" y="1719"/>
                    <a:pt x="23114" y="1832"/>
                    <a:pt x="22871" y="1832"/>
                  </a:cubicBezTo>
                  <a:cubicBezTo>
                    <a:pt x="22676" y="1832"/>
                    <a:pt x="22454" y="1760"/>
                    <a:pt x="22129" y="1502"/>
                  </a:cubicBezTo>
                  <a:cubicBezTo>
                    <a:pt x="21861" y="1292"/>
                    <a:pt x="21612" y="1220"/>
                    <a:pt x="21354" y="1220"/>
                  </a:cubicBezTo>
                  <a:cubicBezTo>
                    <a:pt x="20791" y="1220"/>
                    <a:pt x="20189" y="1563"/>
                    <a:pt x="19271" y="1563"/>
                  </a:cubicBezTo>
                  <a:cubicBezTo>
                    <a:pt x="18755" y="1563"/>
                    <a:pt x="18329" y="1502"/>
                    <a:pt x="17964" y="1502"/>
                  </a:cubicBezTo>
                  <a:cubicBezTo>
                    <a:pt x="18390" y="2596"/>
                    <a:pt x="18542" y="4481"/>
                    <a:pt x="18816" y="5970"/>
                  </a:cubicBezTo>
                  <a:cubicBezTo>
                    <a:pt x="19241" y="8493"/>
                    <a:pt x="18664" y="9405"/>
                    <a:pt x="18481" y="10833"/>
                  </a:cubicBezTo>
                  <a:cubicBezTo>
                    <a:pt x="18325" y="12058"/>
                    <a:pt x="17477" y="13282"/>
                    <a:pt x="16300" y="13282"/>
                  </a:cubicBezTo>
                  <a:cubicBezTo>
                    <a:pt x="16103" y="13282"/>
                    <a:pt x="15898" y="13248"/>
                    <a:pt x="15685" y="13174"/>
                  </a:cubicBezTo>
                  <a:cubicBezTo>
                    <a:pt x="15513" y="13114"/>
                    <a:pt x="15325" y="13087"/>
                    <a:pt x="15124" y="13087"/>
                  </a:cubicBezTo>
                  <a:cubicBezTo>
                    <a:pt x="13579" y="13087"/>
                    <a:pt x="11293" y="14695"/>
                    <a:pt x="10244" y="15636"/>
                  </a:cubicBezTo>
                  <a:cubicBezTo>
                    <a:pt x="9089" y="16669"/>
                    <a:pt x="6049" y="15879"/>
                    <a:pt x="6049" y="17885"/>
                  </a:cubicBezTo>
                  <a:cubicBezTo>
                    <a:pt x="6049" y="18782"/>
                    <a:pt x="5728" y="18932"/>
                    <a:pt x="5312" y="18932"/>
                  </a:cubicBezTo>
                  <a:cubicBezTo>
                    <a:pt x="5103" y="18932"/>
                    <a:pt x="4871" y="18894"/>
                    <a:pt x="4644" y="18894"/>
                  </a:cubicBezTo>
                  <a:cubicBezTo>
                    <a:pt x="4311" y="18894"/>
                    <a:pt x="3989" y="18975"/>
                    <a:pt x="3770" y="19375"/>
                  </a:cubicBezTo>
                  <a:cubicBezTo>
                    <a:pt x="3375" y="20134"/>
                    <a:pt x="2645" y="20347"/>
                    <a:pt x="1490" y="20469"/>
                  </a:cubicBezTo>
                  <a:cubicBezTo>
                    <a:pt x="1216" y="21350"/>
                    <a:pt x="1" y="22444"/>
                    <a:pt x="700" y="22748"/>
                  </a:cubicBezTo>
                  <a:cubicBezTo>
                    <a:pt x="1312" y="22988"/>
                    <a:pt x="2880" y="23414"/>
                    <a:pt x="3730" y="23414"/>
                  </a:cubicBezTo>
                  <a:cubicBezTo>
                    <a:pt x="3850" y="23414"/>
                    <a:pt x="3956" y="23406"/>
                    <a:pt x="4043" y="23387"/>
                  </a:cubicBezTo>
                  <a:cubicBezTo>
                    <a:pt x="4275" y="23329"/>
                    <a:pt x="4482" y="23277"/>
                    <a:pt x="4655" y="23277"/>
                  </a:cubicBezTo>
                  <a:cubicBezTo>
                    <a:pt x="5029" y="23277"/>
                    <a:pt x="5249" y="23517"/>
                    <a:pt x="5229" y="24451"/>
                  </a:cubicBezTo>
                  <a:cubicBezTo>
                    <a:pt x="5198" y="25393"/>
                    <a:pt x="5685" y="26214"/>
                    <a:pt x="6444" y="26730"/>
                  </a:cubicBezTo>
                  <a:cubicBezTo>
                    <a:pt x="6992" y="27095"/>
                    <a:pt x="7235" y="27764"/>
                    <a:pt x="6900" y="28645"/>
                  </a:cubicBezTo>
                  <a:cubicBezTo>
                    <a:pt x="6726" y="29117"/>
                    <a:pt x="6493" y="29305"/>
                    <a:pt x="6215" y="29305"/>
                  </a:cubicBezTo>
                  <a:cubicBezTo>
                    <a:pt x="5669" y="29305"/>
                    <a:pt x="4950" y="28580"/>
                    <a:pt x="4165" y="27855"/>
                  </a:cubicBezTo>
                  <a:cubicBezTo>
                    <a:pt x="3957" y="27653"/>
                    <a:pt x="3807" y="27567"/>
                    <a:pt x="3706" y="27567"/>
                  </a:cubicBezTo>
                  <a:cubicBezTo>
                    <a:pt x="3245" y="27567"/>
                    <a:pt x="3796" y="29338"/>
                    <a:pt x="4469" y="29861"/>
                  </a:cubicBezTo>
                  <a:cubicBezTo>
                    <a:pt x="5259" y="30499"/>
                    <a:pt x="4408" y="31138"/>
                    <a:pt x="5958" y="32353"/>
                  </a:cubicBezTo>
                  <a:cubicBezTo>
                    <a:pt x="7539" y="33600"/>
                    <a:pt x="8572" y="36670"/>
                    <a:pt x="9666" y="38098"/>
                  </a:cubicBezTo>
                  <a:cubicBezTo>
                    <a:pt x="10761" y="39557"/>
                    <a:pt x="13284" y="38797"/>
                    <a:pt x="14104" y="39679"/>
                  </a:cubicBezTo>
                  <a:cubicBezTo>
                    <a:pt x="14894" y="40560"/>
                    <a:pt x="15138" y="41199"/>
                    <a:pt x="16809" y="41351"/>
                  </a:cubicBezTo>
                  <a:cubicBezTo>
                    <a:pt x="16901" y="41381"/>
                    <a:pt x="16992" y="41381"/>
                    <a:pt x="17053" y="41411"/>
                  </a:cubicBezTo>
                  <a:cubicBezTo>
                    <a:pt x="18014" y="40770"/>
                    <a:pt x="18895" y="39810"/>
                    <a:pt x="19437" y="39810"/>
                  </a:cubicBezTo>
                  <a:cubicBezTo>
                    <a:pt x="19564" y="39810"/>
                    <a:pt x="19672" y="39862"/>
                    <a:pt x="19758" y="39983"/>
                  </a:cubicBezTo>
                  <a:cubicBezTo>
                    <a:pt x="19968" y="40282"/>
                    <a:pt x="20041" y="40355"/>
                    <a:pt x="20138" y="40355"/>
                  </a:cubicBezTo>
                  <a:cubicBezTo>
                    <a:pt x="20230" y="40355"/>
                    <a:pt x="20343" y="40288"/>
                    <a:pt x="20617" y="40288"/>
                  </a:cubicBezTo>
                  <a:cubicBezTo>
                    <a:pt x="20843" y="40288"/>
                    <a:pt x="21179" y="40333"/>
                    <a:pt x="21703" y="40499"/>
                  </a:cubicBezTo>
                  <a:cubicBezTo>
                    <a:pt x="22248" y="40672"/>
                    <a:pt x="22792" y="40747"/>
                    <a:pt x="23269" y="40747"/>
                  </a:cubicBezTo>
                  <a:cubicBezTo>
                    <a:pt x="24391" y="40747"/>
                    <a:pt x="25142" y="40333"/>
                    <a:pt x="24652" y="39800"/>
                  </a:cubicBezTo>
                  <a:cubicBezTo>
                    <a:pt x="23922" y="39040"/>
                    <a:pt x="23344" y="39375"/>
                    <a:pt x="23284" y="36153"/>
                  </a:cubicBezTo>
                  <a:cubicBezTo>
                    <a:pt x="23223" y="32901"/>
                    <a:pt x="19059" y="29010"/>
                    <a:pt x="21065" y="28797"/>
                  </a:cubicBezTo>
                  <a:cubicBezTo>
                    <a:pt x="22872" y="28575"/>
                    <a:pt x="24120" y="26928"/>
                    <a:pt x="25715" y="26928"/>
                  </a:cubicBezTo>
                  <a:cubicBezTo>
                    <a:pt x="25864" y="26928"/>
                    <a:pt x="26016" y="26942"/>
                    <a:pt x="26171" y="26973"/>
                  </a:cubicBezTo>
                  <a:cubicBezTo>
                    <a:pt x="26967" y="27119"/>
                    <a:pt x="27896" y="27248"/>
                    <a:pt x="28764" y="27248"/>
                  </a:cubicBezTo>
                  <a:cubicBezTo>
                    <a:pt x="29885" y="27248"/>
                    <a:pt x="30903" y="27034"/>
                    <a:pt x="31399" y="26366"/>
                  </a:cubicBezTo>
                  <a:cubicBezTo>
                    <a:pt x="31736" y="25940"/>
                    <a:pt x="32011" y="25794"/>
                    <a:pt x="32277" y="25794"/>
                  </a:cubicBezTo>
                  <a:cubicBezTo>
                    <a:pt x="32468" y="25794"/>
                    <a:pt x="32655" y="25869"/>
                    <a:pt x="32858" y="25970"/>
                  </a:cubicBezTo>
                  <a:cubicBezTo>
                    <a:pt x="33557" y="23569"/>
                    <a:pt x="34348" y="20499"/>
                    <a:pt x="34226" y="19283"/>
                  </a:cubicBezTo>
                  <a:cubicBezTo>
                    <a:pt x="34109" y="18349"/>
                    <a:pt x="34314" y="18046"/>
                    <a:pt x="34691" y="18046"/>
                  </a:cubicBezTo>
                  <a:cubicBezTo>
                    <a:pt x="35197" y="18046"/>
                    <a:pt x="36013" y="18592"/>
                    <a:pt x="36779" y="18888"/>
                  </a:cubicBezTo>
                  <a:cubicBezTo>
                    <a:pt x="36982" y="18966"/>
                    <a:pt x="37185" y="19002"/>
                    <a:pt x="37389" y="19002"/>
                  </a:cubicBezTo>
                  <a:cubicBezTo>
                    <a:pt x="38533" y="19002"/>
                    <a:pt x="39680" y="17875"/>
                    <a:pt x="40609" y="16791"/>
                  </a:cubicBezTo>
                  <a:cubicBezTo>
                    <a:pt x="41673" y="15514"/>
                    <a:pt x="43527" y="14177"/>
                    <a:pt x="43132" y="12444"/>
                  </a:cubicBezTo>
                  <a:cubicBezTo>
                    <a:pt x="42737" y="10712"/>
                    <a:pt x="41947" y="10469"/>
                    <a:pt x="42767" y="9314"/>
                  </a:cubicBezTo>
                  <a:cubicBezTo>
                    <a:pt x="43375" y="8493"/>
                    <a:pt x="43223" y="8067"/>
                    <a:pt x="42463" y="6912"/>
                  </a:cubicBezTo>
                  <a:cubicBezTo>
                    <a:pt x="42404" y="7109"/>
                    <a:pt x="42307" y="7190"/>
                    <a:pt x="42181" y="7190"/>
                  </a:cubicBezTo>
                  <a:cubicBezTo>
                    <a:pt x="41664" y="7190"/>
                    <a:pt x="40657" y="5820"/>
                    <a:pt x="39728" y="5453"/>
                  </a:cubicBezTo>
                  <a:cubicBezTo>
                    <a:pt x="38421" y="4937"/>
                    <a:pt x="36901" y="4511"/>
                    <a:pt x="36840" y="2201"/>
                  </a:cubicBezTo>
                  <a:cubicBezTo>
                    <a:pt x="36834" y="1687"/>
                    <a:pt x="36596" y="1493"/>
                    <a:pt x="36227" y="1493"/>
                  </a:cubicBezTo>
                  <a:cubicBezTo>
                    <a:pt x="35078" y="1493"/>
                    <a:pt x="32658" y="3386"/>
                    <a:pt x="32034" y="3386"/>
                  </a:cubicBezTo>
                  <a:cubicBezTo>
                    <a:pt x="31947" y="3386"/>
                    <a:pt x="31894" y="3349"/>
                    <a:pt x="31886" y="3265"/>
                  </a:cubicBezTo>
                  <a:cubicBezTo>
                    <a:pt x="31825" y="2353"/>
                    <a:pt x="30153" y="2019"/>
                    <a:pt x="30001" y="651"/>
                  </a:cubicBezTo>
                  <a:cubicBezTo>
                    <a:pt x="29949" y="180"/>
                    <a:pt x="29792" y="1"/>
                    <a:pt x="29598" y="1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57"/>
            <p:cNvSpPr/>
            <p:nvPr/>
          </p:nvSpPr>
          <p:spPr>
            <a:xfrm>
              <a:off x="2082884" y="1127775"/>
              <a:ext cx="666156" cy="792860"/>
            </a:xfrm>
            <a:custGeom>
              <a:rect b="b" l="l" r="r" t="t"/>
              <a:pathLst>
                <a:path extrusionOk="0" h="41713" w="35047">
                  <a:moveTo>
                    <a:pt x="13014" y="1"/>
                  </a:moveTo>
                  <a:cubicBezTo>
                    <a:pt x="12649" y="1"/>
                    <a:pt x="12095" y="648"/>
                    <a:pt x="11186" y="648"/>
                  </a:cubicBezTo>
                  <a:cubicBezTo>
                    <a:pt x="9909" y="648"/>
                    <a:pt x="6474" y="2016"/>
                    <a:pt x="5228" y="2532"/>
                  </a:cubicBezTo>
                  <a:cubicBezTo>
                    <a:pt x="3982" y="3049"/>
                    <a:pt x="2128" y="3414"/>
                    <a:pt x="2128" y="4599"/>
                  </a:cubicBezTo>
                  <a:cubicBezTo>
                    <a:pt x="2128" y="5815"/>
                    <a:pt x="1946" y="7760"/>
                    <a:pt x="1946" y="9493"/>
                  </a:cubicBezTo>
                  <a:cubicBezTo>
                    <a:pt x="1946" y="11225"/>
                    <a:pt x="2523" y="12624"/>
                    <a:pt x="2067" y="12745"/>
                  </a:cubicBezTo>
                  <a:cubicBezTo>
                    <a:pt x="1611" y="12867"/>
                    <a:pt x="1520" y="14538"/>
                    <a:pt x="2493" y="15420"/>
                  </a:cubicBezTo>
                  <a:cubicBezTo>
                    <a:pt x="3256" y="16158"/>
                    <a:pt x="3182" y="16399"/>
                    <a:pt x="2464" y="16399"/>
                  </a:cubicBezTo>
                  <a:cubicBezTo>
                    <a:pt x="2295" y="16399"/>
                    <a:pt x="2091" y="16385"/>
                    <a:pt x="1854" y="16362"/>
                  </a:cubicBezTo>
                  <a:cubicBezTo>
                    <a:pt x="1827" y="16359"/>
                    <a:pt x="1800" y="16358"/>
                    <a:pt x="1773" y="16358"/>
                  </a:cubicBezTo>
                  <a:cubicBezTo>
                    <a:pt x="751" y="16358"/>
                    <a:pt x="563" y="18597"/>
                    <a:pt x="0" y="19219"/>
                  </a:cubicBezTo>
                  <a:cubicBezTo>
                    <a:pt x="639" y="19949"/>
                    <a:pt x="1398" y="20739"/>
                    <a:pt x="2219" y="21134"/>
                  </a:cubicBezTo>
                  <a:cubicBezTo>
                    <a:pt x="4043" y="22046"/>
                    <a:pt x="4864" y="24326"/>
                    <a:pt x="3708" y="26058"/>
                  </a:cubicBezTo>
                  <a:cubicBezTo>
                    <a:pt x="2584" y="27791"/>
                    <a:pt x="3800" y="27639"/>
                    <a:pt x="4316" y="29827"/>
                  </a:cubicBezTo>
                  <a:cubicBezTo>
                    <a:pt x="4803" y="32046"/>
                    <a:pt x="5016" y="32046"/>
                    <a:pt x="3526" y="33992"/>
                  </a:cubicBezTo>
                  <a:cubicBezTo>
                    <a:pt x="3222" y="34387"/>
                    <a:pt x="3009" y="34782"/>
                    <a:pt x="2827" y="35116"/>
                  </a:cubicBezTo>
                  <a:cubicBezTo>
                    <a:pt x="5289" y="36059"/>
                    <a:pt x="9453" y="35876"/>
                    <a:pt x="11611" y="36697"/>
                  </a:cubicBezTo>
                  <a:cubicBezTo>
                    <a:pt x="13447" y="37364"/>
                    <a:pt x="14739" y="37636"/>
                    <a:pt x="16193" y="37636"/>
                  </a:cubicBezTo>
                  <a:cubicBezTo>
                    <a:pt x="17122" y="37636"/>
                    <a:pt x="18117" y="37525"/>
                    <a:pt x="19362" y="37335"/>
                  </a:cubicBezTo>
                  <a:cubicBezTo>
                    <a:pt x="19553" y="37306"/>
                    <a:pt x="19729" y="37292"/>
                    <a:pt x="19892" y="37292"/>
                  </a:cubicBezTo>
                  <a:cubicBezTo>
                    <a:pt x="22410" y="37292"/>
                    <a:pt x="21622" y="40633"/>
                    <a:pt x="23678" y="40861"/>
                  </a:cubicBezTo>
                  <a:cubicBezTo>
                    <a:pt x="24378" y="40952"/>
                    <a:pt x="24712" y="41287"/>
                    <a:pt x="24864" y="41712"/>
                  </a:cubicBezTo>
                  <a:cubicBezTo>
                    <a:pt x="26688" y="39554"/>
                    <a:pt x="26840" y="38429"/>
                    <a:pt x="26931" y="37366"/>
                  </a:cubicBezTo>
                  <a:cubicBezTo>
                    <a:pt x="27052" y="36119"/>
                    <a:pt x="27721" y="36180"/>
                    <a:pt x="27448" y="35907"/>
                  </a:cubicBezTo>
                  <a:cubicBezTo>
                    <a:pt x="27145" y="35635"/>
                    <a:pt x="27144" y="33140"/>
                    <a:pt x="28368" y="33140"/>
                  </a:cubicBezTo>
                  <a:cubicBezTo>
                    <a:pt x="28375" y="33140"/>
                    <a:pt x="28382" y="33140"/>
                    <a:pt x="28390" y="33141"/>
                  </a:cubicBezTo>
                  <a:cubicBezTo>
                    <a:pt x="28423" y="33142"/>
                    <a:pt x="28454" y="33143"/>
                    <a:pt x="28485" y="33143"/>
                  </a:cubicBezTo>
                  <a:cubicBezTo>
                    <a:pt x="29620" y="33143"/>
                    <a:pt x="29340" y="32077"/>
                    <a:pt x="30761" y="32077"/>
                  </a:cubicBezTo>
                  <a:cubicBezTo>
                    <a:pt x="32220" y="32077"/>
                    <a:pt x="32280" y="31530"/>
                    <a:pt x="32615" y="30466"/>
                  </a:cubicBezTo>
                  <a:cubicBezTo>
                    <a:pt x="32949" y="29372"/>
                    <a:pt x="32098" y="29037"/>
                    <a:pt x="32615" y="28156"/>
                  </a:cubicBezTo>
                  <a:cubicBezTo>
                    <a:pt x="33132" y="27244"/>
                    <a:pt x="33922" y="25785"/>
                    <a:pt x="33861" y="23414"/>
                  </a:cubicBezTo>
                  <a:cubicBezTo>
                    <a:pt x="33831" y="21985"/>
                    <a:pt x="33891" y="21712"/>
                    <a:pt x="34256" y="21317"/>
                  </a:cubicBezTo>
                  <a:cubicBezTo>
                    <a:pt x="33891" y="21104"/>
                    <a:pt x="33618" y="20891"/>
                    <a:pt x="33496" y="20861"/>
                  </a:cubicBezTo>
                  <a:cubicBezTo>
                    <a:pt x="33101" y="20739"/>
                    <a:pt x="33071" y="20131"/>
                    <a:pt x="34043" y="19432"/>
                  </a:cubicBezTo>
                  <a:cubicBezTo>
                    <a:pt x="35046" y="18733"/>
                    <a:pt x="34195" y="17912"/>
                    <a:pt x="33709" y="17608"/>
                  </a:cubicBezTo>
                  <a:cubicBezTo>
                    <a:pt x="32524" y="16909"/>
                    <a:pt x="33709" y="16241"/>
                    <a:pt x="34195" y="15572"/>
                  </a:cubicBezTo>
                  <a:cubicBezTo>
                    <a:pt x="34712" y="14903"/>
                    <a:pt x="32463" y="14538"/>
                    <a:pt x="31976" y="14052"/>
                  </a:cubicBezTo>
                  <a:cubicBezTo>
                    <a:pt x="31871" y="13953"/>
                    <a:pt x="31734" y="13920"/>
                    <a:pt x="31578" y="13920"/>
                  </a:cubicBezTo>
                  <a:cubicBezTo>
                    <a:pt x="31257" y="13920"/>
                    <a:pt x="30854" y="14059"/>
                    <a:pt x="30464" y="14059"/>
                  </a:cubicBezTo>
                  <a:cubicBezTo>
                    <a:pt x="30165" y="14059"/>
                    <a:pt x="29874" y="13977"/>
                    <a:pt x="29636" y="13687"/>
                  </a:cubicBezTo>
                  <a:cubicBezTo>
                    <a:pt x="29308" y="13274"/>
                    <a:pt x="29067" y="13108"/>
                    <a:pt x="28806" y="13108"/>
                  </a:cubicBezTo>
                  <a:cubicBezTo>
                    <a:pt x="28511" y="13108"/>
                    <a:pt x="28191" y="13320"/>
                    <a:pt x="27691" y="13627"/>
                  </a:cubicBezTo>
                  <a:cubicBezTo>
                    <a:pt x="27593" y="13685"/>
                    <a:pt x="27508" y="13711"/>
                    <a:pt x="27432" y="13711"/>
                  </a:cubicBezTo>
                  <a:cubicBezTo>
                    <a:pt x="26877" y="13711"/>
                    <a:pt x="26873" y="12268"/>
                    <a:pt x="26444" y="11438"/>
                  </a:cubicBezTo>
                  <a:cubicBezTo>
                    <a:pt x="26226" y="11001"/>
                    <a:pt x="25339" y="10913"/>
                    <a:pt x="24383" y="10913"/>
                  </a:cubicBezTo>
                  <a:cubicBezTo>
                    <a:pt x="23736" y="10913"/>
                    <a:pt x="23057" y="10954"/>
                    <a:pt x="22533" y="10954"/>
                  </a:cubicBezTo>
                  <a:cubicBezTo>
                    <a:pt x="22216" y="10954"/>
                    <a:pt x="21955" y="10939"/>
                    <a:pt x="21794" y="10891"/>
                  </a:cubicBezTo>
                  <a:cubicBezTo>
                    <a:pt x="20973" y="10678"/>
                    <a:pt x="21794" y="9310"/>
                    <a:pt x="21794" y="8034"/>
                  </a:cubicBezTo>
                  <a:cubicBezTo>
                    <a:pt x="21794" y="6945"/>
                    <a:pt x="20953" y="5900"/>
                    <a:pt x="19951" y="5900"/>
                  </a:cubicBezTo>
                  <a:cubicBezTo>
                    <a:pt x="19779" y="5900"/>
                    <a:pt x="19601" y="5930"/>
                    <a:pt x="19423" y="5997"/>
                  </a:cubicBezTo>
                  <a:cubicBezTo>
                    <a:pt x="18458" y="6335"/>
                    <a:pt x="17972" y="6960"/>
                    <a:pt x="17341" y="6960"/>
                  </a:cubicBezTo>
                  <a:cubicBezTo>
                    <a:pt x="17177" y="6960"/>
                    <a:pt x="17003" y="6918"/>
                    <a:pt x="16809" y="6818"/>
                  </a:cubicBezTo>
                  <a:cubicBezTo>
                    <a:pt x="15897" y="6332"/>
                    <a:pt x="17508" y="4721"/>
                    <a:pt x="16809" y="4174"/>
                  </a:cubicBezTo>
                  <a:cubicBezTo>
                    <a:pt x="16323" y="3809"/>
                    <a:pt x="14955" y="4356"/>
                    <a:pt x="14408" y="3110"/>
                  </a:cubicBezTo>
                  <a:cubicBezTo>
                    <a:pt x="13769" y="1712"/>
                    <a:pt x="13678" y="1408"/>
                    <a:pt x="13374" y="405"/>
                  </a:cubicBezTo>
                  <a:cubicBezTo>
                    <a:pt x="13278" y="107"/>
                    <a:pt x="13161" y="1"/>
                    <a:pt x="13014" y="1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57"/>
            <p:cNvSpPr/>
            <p:nvPr/>
          </p:nvSpPr>
          <p:spPr>
            <a:xfrm>
              <a:off x="2088650" y="1793225"/>
              <a:ext cx="508623" cy="399863"/>
            </a:xfrm>
            <a:custGeom>
              <a:rect b="b" l="l" r="r" t="t"/>
              <a:pathLst>
                <a:path extrusionOk="0" h="20791" w="26446">
                  <a:moveTo>
                    <a:pt x="2341" y="0"/>
                  </a:moveTo>
                  <a:cubicBezTo>
                    <a:pt x="1673" y="1368"/>
                    <a:pt x="1855" y="2310"/>
                    <a:pt x="913" y="2462"/>
                  </a:cubicBezTo>
                  <a:cubicBezTo>
                    <a:pt x="1" y="2614"/>
                    <a:pt x="305" y="4256"/>
                    <a:pt x="487" y="4985"/>
                  </a:cubicBezTo>
                  <a:cubicBezTo>
                    <a:pt x="1338" y="6475"/>
                    <a:pt x="1612" y="7113"/>
                    <a:pt x="1551" y="8389"/>
                  </a:cubicBezTo>
                  <a:cubicBezTo>
                    <a:pt x="1490" y="10274"/>
                    <a:pt x="2585" y="11551"/>
                    <a:pt x="3375" y="11855"/>
                  </a:cubicBezTo>
                  <a:cubicBezTo>
                    <a:pt x="4165" y="12159"/>
                    <a:pt x="3922" y="14529"/>
                    <a:pt x="4712" y="14529"/>
                  </a:cubicBezTo>
                  <a:cubicBezTo>
                    <a:pt x="5485" y="14529"/>
                    <a:pt x="5211" y="17147"/>
                    <a:pt x="6110" y="17147"/>
                  </a:cubicBezTo>
                  <a:cubicBezTo>
                    <a:pt x="6130" y="17147"/>
                    <a:pt x="6150" y="17146"/>
                    <a:pt x="6171" y="17143"/>
                  </a:cubicBezTo>
                  <a:cubicBezTo>
                    <a:pt x="6898" y="17053"/>
                    <a:pt x="6742" y="16690"/>
                    <a:pt x="8011" y="16690"/>
                  </a:cubicBezTo>
                  <a:cubicBezTo>
                    <a:pt x="8441" y="16690"/>
                    <a:pt x="9034" y="16732"/>
                    <a:pt x="9880" y="16839"/>
                  </a:cubicBezTo>
                  <a:cubicBezTo>
                    <a:pt x="13165" y="17258"/>
                    <a:pt x="10345" y="20612"/>
                    <a:pt x="11920" y="20612"/>
                  </a:cubicBezTo>
                  <a:cubicBezTo>
                    <a:pt x="11948" y="20612"/>
                    <a:pt x="11977" y="20611"/>
                    <a:pt x="12007" y="20608"/>
                  </a:cubicBezTo>
                  <a:cubicBezTo>
                    <a:pt x="13770" y="20487"/>
                    <a:pt x="16263" y="20791"/>
                    <a:pt x="17175" y="19697"/>
                  </a:cubicBezTo>
                  <a:cubicBezTo>
                    <a:pt x="18086" y="18602"/>
                    <a:pt x="19059" y="18420"/>
                    <a:pt x="19059" y="16657"/>
                  </a:cubicBezTo>
                  <a:cubicBezTo>
                    <a:pt x="19059" y="15850"/>
                    <a:pt x="19314" y="15641"/>
                    <a:pt x="19751" y="15641"/>
                  </a:cubicBezTo>
                  <a:cubicBezTo>
                    <a:pt x="20216" y="15641"/>
                    <a:pt x="20886" y="15876"/>
                    <a:pt x="21675" y="15876"/>
                  </a:cubicBezTo>
                  <a:cubicBezTo>
                    <a:pt x="21764" y="15876"/>
                    <a:pt x="21855" y="15873"/>
                    <a:pt x="21947" y="15867"/>
                  </a:cubicBezTo>
                  <a:cubicBezTo>
                    <a:pt x="22950" y="15776"/>
                    <a:pt x="23314" y="15928"/>
                    <a:pt x="23436" y="15532"/>
                  </a:cubicBezTo>
                  <a:cubicBezTo>
                    <a:pt x="23436" y="15502"/>
                    <a:pt x="23436" y="15472"/>
                    <a:pt x="23436" y="15441"/>
                  </a:cubicBezTo>
                  <a:cubicBezTo>
                    <a:pt x="23436" y="15441"/>
                    <a:pt x="23436" y="15441"/>
                    <a:pt x="23436" y="15411"/>
                  </a:cubicBezTo>
                  <a:cubicBezTo>
                    <a:pt x="23466" y="15380"/>
                    <a:pt x="23466" y="15350"/>
                    <a:pt x="23466" y="15320"/>
                  </a:cubicBezTo>
                  <a:cubicBezTo>
                    <a:pt x="23466" y="15289"/>
                    <a:pt x="23466" y="15289"/>
                    <a:pt x="23466" y="15259"/>
                  </a:cubicBezTo>
                  <a:cubicBezTo>
                    <a:pt x="23466" y="15137"/>
                    <a:pt x="23466" y="14985"/>
                    <a:pt x="23466" y="14803"/>
                  </a:cubicBezTo>
                  <a:lnTo>
                    <a:pt x="23466" y="14712"/>
                  </a:lnTo>
                  <a:cubicBezTo>
                    <a:pt x="23466" y="14651"/>
                    <a:pt x="23466" y="14590"/>
                    <a:pt x="23466" y="14529"/>
                  </a:cubicBezTo>
                  <a:cubicBezTo>
                    <a:pt x="23466" y="14499"/>
                    <a:pt x="23466" y="14469"/>
                    <a:pt x="23466" y="14438"/>
                  </a:cubicBezTo>
                  <a:cubicBezTo>
                    <a:pt x="23466" y="14286"/>
                    <a:pt x="23466" y="14104"/>
                    <a:pt x="23436" y="13921"/>
                  </a:cubicBezTo>
                  <a:cubicBezTo>
                    <a:pt x="23406" y="11611"/>
                    <a:pt x="26445" y="11338"/>
                    <a:pt x="25169" y="9940"/>
                  </a:cubicBezTo>
                  <a:cubicBezTo>
                    <a:pt x="25108" y="9879"/>
                    <a:pt x="25077" y="9818"/>
                    <a:pt x="25017" y="9788"/>
                  </a:cubicBezTo>
                  <a:cubicBezTo>
                    <a:pt x="25017" y="9757"/>
                    <a:pt x="25017" y="9727"/>
                    <a:pt x="24986" y="9727"/>
                  </a:cubicBezTo>
                  <a:cubicBezTo>
                    <a:pt x="24956" y="9696"/>
                    <a:pt x="24925" y="9636"/>
                    <a:pt x="24925" y="9605"/>
                  </a:cubicBezTo>
                  <a:cubicBezTo>
                    <a:pt x="24895" y="9575"/>
                    <a:pt x="24895" y="9575"/>
                    <a:pt x="24895" y="9544"/>
                  </a:cubicBezTo>
                  <a:cubicBezTo>
                    <a:pt x="24865" y="9484"/>
                    <a:pt x="24834" y="9423"/>
                    <a:pt x="24804" y="9362"/>
                  </a:cubicBezTo>
                  <a:cubicBezTo>
                    <a:pt x="24804" y="9362"/>
                    <a:pt x="24804" y="9362"/>
                    <a:pt x="24773" y="9332"/>
                  </a:cubicBezTo>
                  <a:cubicBezTo>
                    <a:pt x="24773" y="9301"/>
                    <a:pt x="24743" y="9241"/>
                    <a:pt x="24743" y="9180"/>
                  </a:cubicBezTo>
                  <a:lnTo>
                    <a:pt x="24713" y="9119"/>
                  </a:lnTo>
                  <a:cubicBezTo>
                    <a:pt x="24682" y="9058"/>
                    <a:pt x="24682" y="9028"/>
                    <a:pt x="24682" y="8997"/>
                  </a:cubicBezTo>
                  <a:cubicBezTo>
                    <a:pt x="24652" y="8967"/>
                    <a:pt x="24652" y="8937"/>
                    <a:pt x="24652" y="8906"/>
                  </a:cubicBezTo>
                  <a:cubicBezTo>
                    <a:pt x="24652" y="8845"/>
                    <a:pt x="24621" y="8785"/>
                    <a:pt x="24621" y="8724"/>
                  </a:cubicBezTo>
                  <a:cubicBezTo>
                    <a:pt x="24621" y="8693"/>
                    <a:pt x="24621" y="8693"/>
                    <a:pt x="24591" y="8663"/>
                  </a:cubicBezTo>
                  <a:cubicBezTo>
                    <a:pt x="24591" y="8602"/>
                    <a:pt x="24591" y="8572"/>
                    <a:pt x="24591" y="8541"/>
                  </a:cubicBezTo>
                  <a:cubicBezTo>
                    <a:pt x="24591" y="8511"/>
                    <a:pt x="24591" y="8481"/>
                    <a:pt x="24561" y="8420"/>
                  </a:cubicBezTo>
                  <a:cubicBezTo>
                    <a:pt x="24561" y="8420"/>
                    <a:pt x="24561" y="8389"/>
                    <a:pt x="24561" y="8359"/>
                  </a:cubicBezTo>
                  <a:cubicBezTo>
                    <a:pt x="24500" y="7751"/>
                    <a:pt x="24530" y="7113"/>
                    <a:pt x="24348" y="6627"/>
                  </a:cubicBezTo>
                  <a:cubicBezTo>
                    <a:pt x="24196" y="6171"/>
                    <a:pt x="23862" y="5836"/>
                    <a:pt x="23162" y="5745"/>
                  </a:cubicBezTo>
                  <a:cubicBezTo>
                    <a:pt x="21106" y="5517"/>
                    <a:pt x="21894" y="2176"/>
                    <a:pt x="19376" y="2176"/>
                  </a:cubicBezTo>
                  <a:cubicBezTo>
                    <a:pt x="19213" y="2176"/>
                    <a:pt x="19037" y="2190"/>
                    <a:pt x="18846" y="2219"/>
                  </a:cubicBezTo>
                  <a:cubicBezTo>
                    <a:pt x="17613" y="2409"/>
                    <a:pt x="16621" y="2520"/>
                    <a:pt x="15690" y="2520"/>
                  </a:cubicBezTo>
                  <a:cubicBezTo>
                    <a:pt x="14235" y="2520"/>
                    <a:pt x="12931" y="2248"/>
                    <a:pt x="11095" y="1581"/>
                  </a:cubicBezTo>
                  <a:cubicBezTo>
                    <a:pt x="8937" y="760"/>
                    <a:pt x="4773" y="943"/>
                    <a:pt x="2341" y="0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57"/>
            <p:cNvSpPr/>
            <p:nvPr/>
          </p:nvSpPr>
          <p:spPr>
            <a:xfrm>
              <a:off x="2537570" y="1462446"/>
              <a:ext cx="1128361" cy="956305"/>
            </a:xfrm>
            <a:custGeom>
              <a:rect b="b" l="l" r="r" t="t"/>
              <a:pathLst>
                <a:path extrusionOk="0" h="50312" w="59364">
                  <a:moveTo>
                    <a:pt x="17933" y="1"/>
                  </a:moveTo>
                  <a:cubicBezTo>
                    <a:pt x="17675" y="1"/>
                    <a:pt x="17354" y="105"/>
                    <a:pt x="17083" y="184"/>
                  </a:cubicBezTo>
                  <a:cubicBezTo>
                    <a:pt x="16354" y="427"/>
                    <a:pt x="15867" y="1764"/>
                    <a:pt x="15867" y="3284"/>
                  </a:cubicBezTo>
                  <a:cubicBezTo>
                    <a:pt x="15867" y="3909"/>
                    <a:pt x="15646" y="4035"/>
                    <a:pt x="15306" y="4035"/>
                  </a:cubicBezTo>
                  <a:cubicBezTo>
                    <a:pt x="15074" y="4035"/>
                    <a:pt x="14786" y="3976"/>
                    <a:pt x="14475" y="3976"/>
                  </a:cubicBezTo>
                  <a:cubicBezTo>
                    <a:pt x="14133" y="3976"/>
                    <a:pt x="13762" y="4048"/>
                    <a:pt x="13405" y="4348"/>
                  </a:cubicBezTo>
                  <a:cubicBezTo>
                    <a:pt x="13176" y="4534"/>
                    <a:pt x="12905" y="4610"/>
                    <a:pt x="12614" y="4610"/>
                  </a:cubicBezTo>
                  <a:cubicBezTo>
                    <a:pt x="11860" y="4610"/>
                    <a:pt x="10971" y="4104"/>
                    <a:pt x="10335" y="3710"/>
                  </a:cubicBezTo>
                  <a:cubicBezTo>
                    <a:pt x="9970" y="4105"/>
                    <a:pt x="9879" y="4378"/>
                    <a:pt x="9910" y="5807"/>
                  </a:cubicBezTo>
                  <a:cubicBezTo>
                    <a:pt x="9970" y="8178"/>
                    <a:pt x="9180" y="9637"/>
                    <a:pt x="8694" y="10518"/>
                  </a:cubicBezTo>
                  <a:cubicBezTo>
                    <a:pt x="8177" y="11430"/>
                    <a:pt x="9028" y="11765"/>
                    <a:pt x="8694" y="12828"/>
                  </a:cubicBezTo>
                  <a:cubicBezTo>
                    <a:pt x="8359" y="13892"/>
                    <a:pt x="8299" y="14470"/>
                    <a:pt x="6840" y="14470"/>
                  </a:cubicBezTo>
                  <a:cubicBezTo>
                    <a:pt x="5389" y="14470"/>
                    <a:pt x="5697" y="15536"/>
                    <a:pt x="4564" y="15536"/>
                  </a:cubicBezTo>
                  <a:cubicBezTo>
                    <a:pt x="4533" y="15536"/>
                    <a:pt x="4502" y="15535"/>
                    <a:pt x="4469" y="15534"/>
                  </a:cubicBezTo>
                  <a:cubicBezTo>
                    <a:pt x="4454" y="15533"/>
                    <a:pt x="4440" y="15533"/>
                    <a:pt x="4425" y="15533"/>
                  </a:cubicBezTo>
                  <a:cubicBezTo>
                    <a:pt x="3223" y="15533"/>
                    <a:pt x="3226" y="18029"/>
                    <a:pt x="3496" y="18300"/>
                  </a:cubicBezTo>
                  <a:cubicBezTo>
                    <a:pt x="3800" y="18573"/>
                    <a:pt x="3101" y="18512"/>
                    <a:pt x="3010" y="19759"/>
                  </a:cubicBezTo>
                  <a:cubicBezTo>
                    <a:pt x="2888" y="20822"/>
                    <a:pt x="2767" y="21947"/>
                    <a:pt x="943" y="24136"/>
                  </a:cubicBezTo>
                  <a:cubicBezTo>
                    <a:pt x="1277" y="25047"/>
                    <a:pt x="882" y="26506"/>
                    <a:pt x="1764" y="27449"/>
                  </a:cubicBezTo>
                  <a:cubicBezTo>
                    <a:pt x="3040" y="28816"/>
                    <a:pt x="1" y="29120"/>
                    <a:pt x="61" y="31430"/>
                  </a:cubicBezTo>
                  <a:cubicBezTo>
                    <a:pt x="61" y="32312"/>
                    <a:pt x="92" y="32798"/>
                    <a:pt x="31" y="33041"/>
                  </a:cubicBezTo>
                  <a:cubicBezTo>
                    <a:pt x="639" y="33741"/>
                    <a:pt x="1581" y="33832"/>
                    <a:pt x="2341" y="34044"/>
                  </a:cubicBezTo>
                  <a:cubicBezTo>
                    <a:pt x="3618" y="34440"/>
                    <a:pt x="1824" y="37358"/>
                    <a:pt x="4408" y="37540"/>
                  </a:cubicBezTo>
                  <a:cubicBezTo>
                    <a:pt x="6802" y="37681"/>
                    <a:pt x="5438" y="40979"/>
                    <a:pt x="8272" y="40979"/>
                  </a:cubicBezTo>
                  <a:cubicBezTo>
                    <a:pt x="8496" y="40979"/>
                    <a:pt x="8747" y="40959"/>
                    <a:pt x="9028" y="40914"/>
                  </a:cubicBezTo>
                  <a:cubicBezTo>
                    <a:pt x="11788" y="40476"/>
                    <a:pt x="13207" y="39090"/>
                    <a:pt x="14728" y="39090"/>
                  </a:cubicBezTo>
                  <a:cubicBezTo>
                    <a:pt x="15318" y="39090"/>
                    <a:pt x="15923" y="39298"/>
                    <a:pt x="16627" y="39850"/>
                  </a:cubicBezTo>
                  <a:cubicBezTo>
                    <a:pt x="19150" y="41826"/>
                    <a:pt x="16901" y="45078"/>
                    <a:pt x="19758" y="45868"/>
                  </a:cubicBezTo>
                  <a:cubicBezTo>
                    <a:pt x="21017" y="46213"/>
                    <a:pt x="22167" y="46344"/>
                    <a:pt x="23141" y="46344"/>
                  </a:cubicBezTo>
                  <a:cubicBezTo>
                    <a:pt x="24400" y="46344"/>
                    <a:pt x="25367" y="46125"/>
                    <a:pt x="25898" y="45868"/>
                  </a:cubicBezTo>
                  <a:cubicBezTo>
                    <a:pt x="26870" y="45412"/>
                    <a:pt x="28664" y="46264"/>
                    <a:pt x="28816" y="43832"/>
                  </a:cubicBezTo>
                  <a:cubicBezTo>
                    <a:pt x="28990" y="41539"/>
                    <a:pt x="31242" y="39441"/>
                    <a:pt x="33033" y="39441"/>
                  </a:cubicBezTo>
                  <a:cubicBezTo>
                    <a:pt x="33118" y="39441"/>
                    <a:pt x="33201" y="39445"/>
                    <a:pt x="33284" y="39455"/>
                  </a:cubicBezTo>
                  <a:cubicBezTo>
                    <a:pt x="34752" y="39629"/>
                    <a:pt x="33653" y="41026"/>
                    <a:pt x="34625" y="41026"/>
                  </a:cubicBezTo>
                  <a:cubicBezTo>
                    <a:pt x="34840" y="41026"/>
                    <a:pt x="35156" y="40958"/>
                    <a:pt x="35624" y="40792"/>
                  </a:cubicBezTo>
                  <a:cubicBezTo>
                    <a:pt x="35952" y="40682"/>
                    <a:pt x="36228" y="40635"/>
                    <a:pt x="36463" y="40635"/>
                  </a:cubicBezTo>
                  <a:cubicBezTo>
                    <a:pt x="37731" y="40635"/>
                    <a:pt x="37817" y="41984"/>
                    <a:pt x="38313" y="41984"/>
                  </a:cubicBezTo>
                  <a:cubicBezTo>
                    <a:pt x="38460" y="41984"/>
                    <a:pt x="38644" y="41864"/>
                    <a:pt x="38907" y="41552"/>
                  </a:cubicBezTo>
                  <a:cubicBezTo>
                    <a:pt x="39290" y="41078"/>
                    <a:pt x="39645" y="40891"/>
                    <a:pt x="40004" y="40891"/>
                  </a:cubicBezTo>
                  <a:cubicBezTo>
                    <a:pt x="40841" y="40891"/>
                    <a:pt x="41694" y="41911"/>
                    <a:pt x="42950" y="42677"/>
                  </a:cubicBezTo>
                  <a:cubicBezTo>
                    <a:pt x="44743" y="43741"/>
                    <a:pt x="43953" y="46537"/>
                    <a:pt x="44925" y="46719"/>
                  </a:cubicBezTo>
                  <a:cubicBezTo>
                    <a:pt x="45381" y="46780"/>
                    <a:pt x="45716" y="47662"/>
                    <a:pt x="45959" y="48513"/>
                  </a:cubicBezTo>
                  <a:cubicBezTo>
                    <a:pt x="46232" y="48634"/>
                    <a:pt x="46445" y="48847"/>
                    <a:pt x="46597" y="49212"/>
                  </a:cubicBezTo>
                  <a:cubicBezTo>
                    <a:pt x="46780" y="49729"/>
                    <a:pt x="47053" y="49972"/>
                    <a:pt x="47600" y="50124"/>
                  </a:cubicBezTo>
                  <a:cubicBezTo>
                    <a:pt x="47904" y="50185"/>
                    <a:pt x="48330" y="50245"/>
                    <a:pt x="48847" y="50306"/>
                  </a:cubicBezTo>
                  <a:cubicBezTo>
                    <a:pt x="48883" y="50310"/>
                    <a:pt x="48919" y="50311"/>
                    <a:pt x="48954" y="50311"/>
                  </a:cubicBezTo>
                  <a:cubicBezTo>
                    <a:pt x="49547" y="50311"/>
                    <a:pt x="50060" y="49846"/>
                    <a:pt x="50518" y="49273"/>
                  </a:cubicBezTo>
                  <a:cubicBezTo>
                    <a:pt x="51096" y="48482"/>
                    <a:pt x="51582" y="47449"/>
                    <a:pt x="51947" y="46871"/>
                  </a:cubicBezTo>
                  <a:cubicBezTo>
                    <a:pt x="52616" y="45899"/>
                    <a:pt x="51005" y="46203"/>
                    <a:pt x="51005" y="45352"/>
                  </a:cubicBezTo>
                  <a:cubicBezTo>
                    <a:pt x="51005" y="44501"/>
                    <a:pt x="51278" y="44379"/>
                    <a:pt x="51278" y="42677"/>
                  </a:cubicBezTo>
                  <a:cubicBezTo>
                    <a:pt x="51278" y="40975"/>
                    <a:pt x="51825" y="39880"/>
                    <a:pt x="51886" y="38908"/>
                  </a:cubicBezTo>
                  <a:cubicBezTo>
                    <a:pt x="51947" y="37935"/>
                    <a:pt x="51400" y="38057"/>
                    <a:pt x="51400" y="36628"/>
                  </a:cubicBezTo>
                  <a:cubicBezTo>
                    <a:pt x="51400" y="35230"/>
                    <a:pt x="52312" y="35595"/>
                    <a:pt x="52950" y="34956"/>
                  </a:cubicBezTo>
                  <a:cubicBezTo>
                    <a:pt x="53588" y="34318"/>
                    <a:pt x="52889" y="33376"/>
                    <a:pt x="52889" y="32373"/>
                  </a:cubicBezTo>
                  <a:cubicBezTo>
                    <a:pt x="52889" y="31339"/>
                    <a:pt x="53953" y="30458"/>
                    <a:pt x="53983" y="29272"/>
                  </a:cubicBezTo>
                  <a:cubicBezTo>
                    <a:pt x="54014" y="28087"/>
                    <a:pt x="55078" y="26111"/>
                    <a:pt x="56445" y="25564"/>
                  </a:cubicBezTo>
                  <a:cubicBezTo>
                    <a:pt x="57813" y="25017"/>
                    <a:pt x="58269" y="22920"/>
                    <a:pt x="58816" y="21856"/>
                  </a:cubicBezTo>
                  <a:cubicBezTo>
                    <a:pt x="59363" y="20822"/>
                    <a:pt x="58664" y="21309"/>
                    <a:pt x="57783" y="21005"/>
                  </a:cubicBezTo>
                  <a:cubicBezTo>
                    <a:pt x="56871" y="20670"/>
                    <a:pt x="53406" y="19789"/>
                    <a:pt x="52190" y="19607"/>
                  </a:cubicBezTo>
                  <a:cubicBezTo>
                    <a:pt x="50974" y="19394"/>
                    <a:pt x="50093" y="17935"/>
                    <a:pt x="49120" y="17631"/>
                  </a:cubicBezTo>
                  <a:cubicBezTo>
                    <a:pt x="49032" y="17600"/>
                    <a:pt x="48945" y="17586"/>
                    <a:pt x="48860" y="17586"/>
                  </a:cubicBezTo>
                  <a:cubicBezTo>
                    <a:pt x="48138" y="17586"/>
                    <a:pt x="47497" y="18583"/>
                    <a:pt x="46650" y="18583"/>
                  </a:cubicBezTo>
                  <a:cubicBezTo>
                    <a:pt x="46526" y="18583"/>
                    <a:pt x="46397" y="18562"/>
                    <a:pt x="46263" y="18512"/>
                  </a:cubicBezTo>
                  <a:cubicBezTo>
                    <a:pt x="46048" y="18435"/>
                    <a:pt x="45845" y="18409"/>
                    <a:pt x="45654" y="18409"/>
                  </a:cubicBezTo>
                  <a:cubicBezTo>
                    <a:pt x="45244" y="18409"/>
                    <a:pt x="44892" y="18530"/>
                    <a:pt x="44614" y="18530"/>
                  </a:cubicBezTo>
                  <a:cubicBezTo>
                    <a:pt x="44306" y="18530"/>
                    <a:pt x="44088" y="18381"/>
                    <a:pt x="43983" y="17752"/>
                  </a:cubicBezTo>
                  <a:cubicBezTo>
                    <a:pt x="43889" y="17174"/>
                    <a:pt x="43579" y="16963"/>
                    <a:pt x="43200" y="16963"/>
                  </a:cubicBezTo>
                  <a:cubicBezTo>
                    <a:pt x="42602" y="16963"/>
                    <a:pt x="41832" y="17489"/>
                    <a:pt x="41460" y="17935"/>
                  </a:cubicBezTo>
                  <a:cubicBezTo>
                    <a:pt x="41360" y="18056"/>
                    <a:pt x="41270" y="18109"/>
                    <a:pt x="41187" y="18109"/>
                  </a:cubicBezTo>
                  <a:cubicBezTo>
                    <a:pt x="40767" y="18109"/>
                    <a:pt x="40514" y="16756"/>
                    <a:pt x="39880" y="15868"/>
                  </a:cubicBezTo>
                  <a:cubicBezTo>
                    <a:pt x="39090" y="14774"/>
                    <a:pt x="39120" y="13497"/>
                    <a:pt x="38330" y="12768"/>
                  </a:cubicBezTo>
                  <a:cubicBezTo>
                    <a:pt x="38040" y="12500"/>
                    <a:pt x="37689" y="12453"/>
                    <a:pt x="37329" y="12453"/>
                  </a:cubicBezTo>
                  <a:cubicBezTo>
                    <a:pt x="37135" y="12453"/>
                    <a:pt x="36938" y="12467"/>
                    <a:pt x="36747" y="12467"/>
                  </a:cubicBezTo>
                  <a:cubicBezTo>
                    <a:pt x="36326" y="12467"/>
                    <a:pt x="35933" y="12401"/>
                    <a:pt x="35655" y="11977"/>
                  </a:cubicBezTo>
                  <a:cubicBezTo>
                    <a:pt x="35413" y="11597"/>
                    <a:pt x="35145" y="11448"/>
                    <a:pt x="34850" y="11448"/>
                  </a:cubicBezTo>
                  <a:cubicBezTo>
                    <a:pt x="34368" y="11448"/>
                    <a:pt x="33816" y="11847"/>
                    <a:pt x="33193" y="12281"/>
                  </a:cubicBezTo>
                  <a:cubicBezTo>
                    <a:pt x="32769" y="12586"/>
                    <a:pt x="32437" y="12723"/>
                    <a:pt x="32128" y="12723"/>
                  </a:cubicBezTo>
                  <a:cubicBezTo>
                    <a:pt x="31727" y="12723"/>
                    <a:pt x="31363" y="12493"/>
                    <a:pt x="30883" y="12099"/>
                  </a:cubicBezTo>
                  <a:cubicBezTo>
                    <a:pt x="30350" y="11677"/>
                    <a:pt x="28920" y="11399"/>
                    <a:pt x="27629" y="11399"/>
                  </a:cubicBezTo>
                  <a:cubicBezTo>
                    <a:pt x="26783" y="11399"/>
                    <a:pt x="25997" y="11518"/>
                    <a:pt x="25563" y="11795"/>
                  </a:cubicBezTo>
                  <a:cubicBezTo>
                    <a:pt x="25418" y="11891"/>
                    <a:pt x="25291" y="11933"/>
                    <a:pt x="25180" y="11933"/>
                  </a:cubicBezTo>
                  <a:cubicBezTo>
                    <a:pt x="24476" y="11933"/>
                    <a:pt x="24381" y="10233"/>
                    <a:pt x="24013" y="9394"/>
                  </a:cubicBezTo>
                  <a:cubicBezTo>
                    <a:pt x="23588" y="8391"/>
                    <a:pt x="21460" y="8664"/>
                    <a:pt x="20670" y="7479"/>
                  </a:cubicBezTo>
                  <a:cubicBezTo>
                    <a:pt x="20092" y="6623"/>
                    <a:pt x="19515" y="6264"/>
                    <a:pt x="19075" y="6264"/>
                  </a:cubicBezTo>
                  <a:cubicBezTo>
                    <a:pt x="18890" y="6264"/>
                    <a:pt x="18729" y="6328"/>
                    <a:pt x="18603" y="6445"/>
                  </a:cubicBezTo>
                  <a:cubicBezTo>
                    <a:pt x="18407" y="6641"/>
                    <a:pt x="18182" y="6821"/>
                    <a:pt x="18004" y="6821"/>
                  </a:cubicBezTo>
                  <a:cubicBezTo>
                    <a:pt x="17823" y="6821"/>
                    <a:pt x="17691" y="6633"/>
                    <a:pt x="17691" y="6081"/>
                  </a:cubicBezTo>
                  <a:cubicBezTo>
                    <a:pt x="17691" y="5017"/>
                    <a:pt x="18572" y="4196"/>
                    <a:pt x="17813" y="3801"/>
                  </a:cubicBezTo>
                  <a:cubicBezTo>
                    <a:pt x="17053" y="3375"/>
                    <a:pt x="17357" y="3467"/>
                    <a:pt x="18147" y="1521"/>
                  </a:cubicBezTo>
                  <a:cubicBezTo>
                    <a:pt x="18624" y="299"/>
                    <a:pt x="18370" y="1"/>
                    <a:pt x="17933" y="1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57"/>
            <p:cNvSpPr/>
            <p:nvPr/>
          </p:nvSpPr>
          <p:spPr>
            <a:xfrm>
              <a:off x="2394289" y="2090483"/>
              <a:ext cx="1016844" cy="749599"/>
            </a:xfrm>
            <a:custGeom>
              <a:rect b="b" l="l" r="r" t="t"/>
              <a:pathLst>
                <a:path extrusionOk="0" h="39437" w="53497">
                  <a:moveTo>
                    <a:pt x="7569" y="0"/>
                  </a:moveTo>
                  <a:cubicBezTo>
                    <a:pt x="7447" y="396"/>
                    <a:pt x="7083" y="244"/>
                    <a:pt x="6080" y="335"/>
                  </a:cubicBezTo>
                  <a:cubicBezTo>
                    <a:pt x="5989" y="341"/>
                    <a:pt x="5900" y="344"/>
                    <a:pt x="5812" y="344"/>
                  </a:cubicBezTo>
                  <a:cubicBezTo>
                    <a:pt x="5037" y="344"/>
                    <a:pt x="4373" y="109"/>
                    <a:pt x="3912" y="109"/>
                  </a:cubicBezTo>
                  <a:cubicBezTo>
                    <a:pt x="3478" y="109"/>
                    <a:pt x="3222" y="318"/>
                    <a:pt x="3222" y="1125"/>
                  </a:cubicBezTo>
                  <a:cubicBezTo>
                    <a:pt x="3222" y="2766"/>
                    <a:pt x="2371" y="3040"/>
                    <a:pt x="1520" y="3952"/>
                  </a:cubicBezTo>
                  <a:cubicBezTo>
                    <a:pt x="2159" y="4590"/>
                    <a:pt x="2797" y="5107"/>
                    <a:pt x="3283" y="5593"/>
                  </a:cubicBezTo>
                  <a:cubicBezTo>
                    <a:pt x="5350" y="7539"/>
                    <a:pt x="3526" y="8390"/>
                    <a:pt x="3283" y="9970"/>
                  </a:cubicBezTo>
                  <a:cubicBezTo>
                    <a:pt x="3040" y="11551"/>
                    <a:pt x="3070" y="11247"/>
                    <a:pt x="1551" y="11308"/>
                  </a:cubicBezTo>
                  <a:cubicBezTo>
                    <a:pt x="0" y="11399"/>
                    <a:pt x="2797" y="12736"/>
                    <a:pt x="2706" y="14438"/>
                  </a:cubicBezTo>
                  <a:cubicBezTo>
                    <a:pt x="2645" y="16140"/>
                    <a:pt x="1247" y="15806"/>
                    <a:pt x="1703" y="17265"/>
                  </a:cubicBezTo>
                  <a:cubicBezTo>
                    <a:pt x="2128" y="18694"/>
                    <a:pt x="1308" y="22584"/>
                    <a:pt x="3070" y="25138"/>
                  </a:cubicBezTo>
                  <a:cubicBezTo>
                    <a:pt x="3922" y="26384"/>
                    <a:pt x="3982" y="28116"/>
                    <a:pt x="3800" y="29606"/>
                  </a:cubicBezTo>
                  <a:cubicBezTo>
                    <a:pt x="4061" y="29762"/>
                    <a:pt x="4355" y="29811"/>
                    <a:pt x="4658" y="29811"/>
                  </a:cubicBezTo>
                  <a:cubicBezTo>
                    <a:pt x="5157" y="29811"/>
                    <a:pt x="5682" y="29679"/>
                    <a:pt x="6130" y="29679"/>
                  </a:cubicBezTo>
                  <a:cubicBezTo>
                    <a:pt x="6519" y="29679"/>
                    <a:pt x="6849" y="29779"/>
                    <a:pt x="7052" y="30153"/>
                  </a:cubicBezTo>
                  <a:cubicBezTo>
                    <a:pt x="7174" y="30378"/>
                    <a:pt x="7302" y="30464"/>
                    <a:pt x="7439" y="30464"/>
                  </a:cubicBezTo>
                  <a:cubicBezTo>
                    <a:pt x="7878" y="30464"/>
                    <a:pt x="8396" y="29570"/>
                    <a:pt x="8984" y="29570"/>
                  </a:cubicBezTo>
                  <a:cubicBezTo>
                    <a:pt x="9174" y="29570"/>
                    <a:pt x="9371" y="29663"/>
                    <a:pt x="9575" y="29910"/>
                  </a:cubicBezTo>
                  <a:cubicBezTo>
                    <a:pt x="9958" y="30397"/>
                    <a:pt x="10518" y="30455"/>
                    <a:pt x="11073" y="30455"/>
                  </a:cubicBezTo>
                  <a:cubicBezTo>
                    <a:pt x="11245" y="30455"/>
                    <a:pt x="11416" y="30449"/>
                    <a:pt x="11581" y="30449"/>
                  </a:cubicBezTo>
                  <a:cubicBezTo>
                    <a:pt x="12280" y="30449"/>
                    <a:pt x="12873" y="30548"/>
                    <a:pt x="12949" y="31581"/>
                  </a:cubicBezTo>
                  <a:cubicBezTo>
                    <a:pt x="13101" y="33618"/>
                    <a:pt x="17569" y="34469"/>
                    <a:pt x="16323" y="36141"/>
                  </a:cubicBezTo>
                  <a:cubicBezTo>
                    <a:pt x="15077" y="37782"/>
                    <a:pt x="15198" y="39423"/>
                    <a:pt x="16536" y="39423"/>
                  </a:cubicBezTo>
                  <a:cubicBezTo>
                    <a:pt x="16848" y="39423"/>
                    <a:pt x="17225" y="39436"/>
                    <a:pt x="17619" y="39436"/>
                  </a:cubicBezTo>
                  <a:cubicBezTo>
                    <a:pt x="18950" y="39436"/>
                    <a:pt x="20487" y="39291"/>
                    <a:pt x="20487" y="38025"/>
                  </a:cubicBezTo>
                  <a:cubicBezTo>
                    <a:pt x="20487" y="37228"/>
                    <a:pt x="21131" y="36921"/>
                    <a:pt x="21830" y="36921"/>
                  </a:cubicBezTo>
                  <a:cubicBezTo>
                    <a:pt x="22596" y="36921"/>
                    <a:pt x="23430" y="37289"/>
                    <a:pt x="23557" y="37782"/>
                  </a:cubicBezTo>
                  <a:cubicBezTo>
                    <a:pt x="23665" y="38201"/>
                    <a:pt x="24049" y="38559"/>
                    <a:pt x="24520" y="38559"/>
                  </a:cubicBezTo>
                  <a:cubicBezTo>
                    <a:pt x="25109" y="38559"/>
                    <a:pt x="25833" y="37999"/>
                    <a:pt x="26323" y="36293"/>
                  </a:cubicBezTo>
                  <a:cubicBezTo>
                    <a:pt x="26906" y="34191"/>
                    <a:pt x="27389" y="33813"/>
                    <a:pt x="28114" y="33813"/>
                  </a:cubicBezTo>
                  <a:cubicBezTo>
                    <a:pt x="28447" y="33813"/>
                    <a:pt x="28832" y="33893"/>
                    <a:pt x="29302" y="33922"/>
                  </a:cubicBezTo>
                  <a:cubicBezTo>
                    <a:pt x="29359" y="33925"/>
                    <a:pt x="29417" y="33927"/>
                    <a:pt x="29474" y="33927"/>
                  </a:cubicBezTo>
                  <a:cubicBezTo>
                    <a:pt x="30130" y="33927"/>
                    <a:pt x="30750" y="33712"/>
                    <a:pt x="31265" y="33712"/>
                  </a:cubicBezTo>
                  <a:cubicBezTo>
                    <a:pt x="31864" y="33712"/>
                    <a:pt x="32320" y="34003"/>
                    <a:pt x="32524" y="35259"/>
                  </a:cubicBezTo>
                  <a:cubicBezTo>
                    <a:pt x="32827" y="37125"/>
                    <a:pt x="33041" y="38257"/>
                    <a:pt x="33508" y="38257"/>
                  </a:cubicBezTo>
                  <a:cubicBezTo>
                    <a:pt x="33650" y="38257"/>
                    <a:pt x="33815" y="38153"/>
                    <a:pt x="34013" y="37934"/>
                  </a:cubicBezTo>
                  <a:cubicBezTo>
                    <a:pt x="34538" y="37374"/>
                    <a:pt x="35051" y="37039"/>
                    <a:pt x="35714" y="37039"/>
                  </a:cubicBezTo>
                  <a:cubicBezTo>
                    <a:pt x="36165" y="37039"/>
                    <a:pt x="36686" y="37194"/>
                    <a:pt x="37326" y="37539"/>
                  </a:cubicBezTo>
                  <a:cubicBezTo>
                    <a:pt x="37438" y="37601"/>
                    <a:pt x="37566" y="37630"/>
                    <a:pt x="37706" y="37630"/>
                  </a:cubicBezTo>
                  <a:cubicBezTo>
                    <a:pt x="38598" y="37630"/>
                    <a:pt x="40014" y="36471"/>
                    <a:pt x="41247" y="35290"/>
                  </a:cubicBezTo>
                  <a:cubicBezTo>
                    <a:pt x="41156" y="35229"/>
                    <a:pt x="41095" y="35168"/>
                    <a:pt x="41065" y="35077"/>
                  </a:cubicBezTo>
                  <a:cubicBezTo>
                    <a:pt x="40731" y="34560"/>
                    <a:pt x="42007" y="32767"/>
                    <a:pt x="42007" y="31733"/>
                  </a:cubicBezTo>
                  <a:cubicBezTo>
                    <a:pt x="42007" y="30700"/>
                    <a:pt x="44378" y="29454"/>
                    <a:pt x="45442" y="28755"/>
                  </a:cubicBezTo>
                  <a:cubicBezTo>
                    <a:pt x="46476" y="28056"/>
                    <a:pt x="45533" y="27782"/>
                    <a:pt x="45533" y="26536"/>
                  </a:cubicBezTo>
                  <a:cubicBezTo>
                    <a:pt x="45533" y="25290"/>
                    <a:pt x="46050" y="25502"/>
                    <a:pt x="47448" y="24925"/>
                  </a:cubicBezTo>
                  <a:cubicBezTo>
                    <a:pt x="48846" y="24347"/>
                    <a:pt x="48694" y="23466"/>
                    <a:pt x="49910" y="22341"/>
                  </a:cubicBezTo>
                  <a:cubicBezTo>
                    <a:pt x="51126" y="21247"/>
                    <a:pt x="51491" y="20457"/>
                    <a:pt x="52372" y="19393"/>
                  </a:cubicBezTo>
                  <a:cubicBezTo>
                    <a:pt x="53078" y="18485"/>
                    <a:pt x="52676" y="18205"/>
                    <a:pt x="51894" y="18205"/>
                  </a:cubicBezTo>
                  <a:cubicBezTo>
                    <a:pt x="51733" y="18205"/>
                    <a:pt x="51556" y="18217"/>
                    <a:pt x="51369" y="18238"/>
                  </a:cubicBezTo>
                  <a:cubicBezTo>
                    <a:pt x="51345" y="18240"/>
                    <a:pt x="51322" y="18242"/>
                    <a:pt x="51301" y="18242"/>
                  </a:cubicBezTo>
                  <a:cubicBezTo>
                    <a:pt x="50332" y="18242"/>
                    <a:pt x="51597" y="15650"/>
                    <a:pt x="52281" y="15472"/>
                  </a:cubicBezTo>
                  <a:cubicBezTo>
                    <a:pt x="52490" y="15408"/>
                    <a:pt x="52715" y="15369"/>
                    <a:pt x="52935" y="15369"/>
                  </a:cubicBezTo>
                  <a:cubicBezTo>
                    <a:pt x="53132" y="15369"/>
                    <a:pt x="53325" y="15400"/>
                    <a:pt x="53497" y="15472"/>
                  </a:cubicBezTo>
                  <a:cubicBezTo>
                    <a:pt x="53254" y="14621"/>
                    <a:pt x="52919" y="13739"/>
                    <a:pt x="52463" y="13678"/>
                  </a:cubicBezTo>
                  <a:cubicBezTo>
                    <a:pt x="51521" y="13496"/>
                    <a:pt x="52312" y="10700"/>
                    <a:pt x="50488" y="9636"/>
                  </a:cubicBezTo>
                  <a:cubicBezTo>
                    <a:pt x="49232" y="8870"/>
                    <a:pt x="48394" y="7850"/>
                    <a:pt x="47555" y="7850"/>
                  </a:cubicBezTo>
                  <a:cubicBezTo>
                    <a:pt x="47196" y="7850"/>
                    <a:pt x="46837" y="8037"/>
                    <a:pt x="46445" y="8511"/>
                  </a:cubicBezTo>
                  <a:cubicBezTo>
                    <a:pt x="46189" y="8823"/>
                    <a:pt x="46008" y="8943"/>
                    <a:pt x="45862" y="8943"/>
                  </a:cubicBezTo>
                  <a:cubicBezTo>
                    <a:pt x="45375" y="8943"/>
                    <a:pt x="45279" y="7594"/>
                    <a:pt x="44023" y="7594"/>
                  </a:cubicBezTo>
                  <a:cubicBezTo>
                    <a:pt x="43790" y="7594"/>
                    <a:pt x="43516" y="7641"/>
                    <a:pt x="43193" y="7751"/>
                  </a:cubicBezTo>
                  <a:cubicBezTo>
                    <a:pt x="42725" y="7917"/>
                    <a:pt x="42407" y="7985"/>
                    <a:pt x="42190" y="7985"/>
                  </a:cubicBezTo>
                  <a:cubicBezTo>
                    <a:pt x="41211" y="7985"/>
                    <a:pt x="42290" y="6588"/>
                    <a:pt x="40822" y="6414"/>
                  </a:cubicBezTo>
                  <a:cubicBezTo>
                    <a:pt x="40741" y="6404"/>
                    <a:pt x="40658" y="6400"/>
                    <a:pt x="40575" y="6400"/>
                  </a:cubicBezTo>
                  <a:cubicBezTo>
                    <a:pt x="38808" y="6400"/>
                    <a:pt x="36529" y="8498"/>
                    <a:pt x="36384" y="10791"/>
                  </a:cubicBezTo>
                  <a:cubicBezTo>
                    <a:pt x="36202" y="13223"/>
                    <a:pt x="34408" y="12371"/>
                    <a:pt x="33436" y="12827"/>
                  </a:cubicBezTo>
                  <a:cubicBezTo>
                    <a:pt x="32905" y="13084"/>
                    <a:pt x="31938" y="13303"/>
                    <a:pt x="30685" y="13303"/>
                  </a:cubicBezTo>
                  <a:cubicBezTo>
                    <a:pt x="29715" y="13303"/>
                    <a:pt x="28573" y="13172"/>
                    <a:pt x="27326" y="12827"/>
                  </a:cubicBezTo>
                  <a:cubicBezTo>
                    <a:pt x="24439" y="12037"/>
                    <a:pt x="26688" y="8785"/>
                    <a:pt x="24165" y="6809"/>
                  </a:cubicBezTo>
                  <a:cubicBezTo>
                    <a:pt x="23461" y="6257"/>
                    <a:pt x="22856" y="6049"/>
                    <a:pt x="22266" y="6049"/>
                  </a:cubicBezTo>
                  <a:cubicBezTo>
                    <a:pt x="20745" y="6049"/>
                    <a:pt x="19326" y="7435"/>
                    <a:pt x="16566" y="7873"/>
                  </a:cubicBezTo>
                  <a:cubicBezTo>
                    <a:pt x="16283" y="7918"/>
                    <a:pt x="16031" y="7939"/>
                    <a:pt x="15805" y="7939"/>
                  </a:cubicBezTo>
                  <a:cubicBezTo>
                    <a:pt x="12982" y="7939"/>
                    <a:pt x="14367" y="4668"/>
                    <a:pt x="11946" y="4499"/>
                  </a:cubicBezTo>
                  <a:cubicBezTo>
                    <a:pt x="9362" y="4317"/>
                    <a:pt x="11186" y="1399"/>
                    <a:pt x="9879" y="1003"/>
                  </a:cubicBezTo>
                  <a:cubicBezTo>
                    <a:pt x="9119" y="791"/>
                    <a:pt x="8177" y="700"/>
                    <a:pt x="7569" y="0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57"/>
            <p:cNvSpPr/>
            <p:nvPr/>
          </p:nvSpPr>
          <p:spPr>
            <a:xfrm>
              <a:off x="1769160" y="1890008"/>
              <a:ext cx="726828" cy="889190"/>
            </a:xfrm>
            <a:custGeom>
              <a:rect b="b" l="l" r="r" t="t"/>
              <a:pathLst>
                <a:path extrusionOk="0" h="46781" w="38239">
                  <a:moveTo>
                    <a:pt x="17508" y="0"/>
                  </a:moveTo>
                  <a:cubicBezTo>
                    <a:pt x="17539" y="183"/>
                    <a:pt x="17599" y="304"/>
                    <a:pt x="17599" y="304"/>
                  </a:cubicBezTo>
                  <a:cubicBezTo>
                    <a:pt x="17599" y="304"/>
                    <a:pt x="16292" y="1459"/>
                    <a:pt x="15928" y="3708"/>
                  </a:cubicBezTo>
                  <a:cubicBezTo>
                    <a:pt x="15818" y="4439"/>
                    <a:pt x="15378" y="4669"/>
                    <a:pt x="14767" y="4669"/>
                  </a:cubicBezTo>
                  <a:cubicBezTo>
                    <a:pt x="13733" y="4669"/>
                    <a:pt x="12209" y="4011"/>
                    <a:pt x="10963" y="4011"/>
                  </a:cubicBezTo>
                  <a:cubicBezTo>
                    <a:pt x="10709" y="4011"/>
                    <a:pt x="10468" y="4038"/>
                    <a:pt x="10244" y="4104"/>
                  </a:cubicBezTo>
                  <a:cubicBezTo>
                    <a:pt x="8268" y="4651"/>
                    <a:pt x="11034" y="7660"/>
                    <a:pt x="10669" y="9514"/>
                  </a:cubicBezTo>
                  <a:cubicBezTo>
                    <a:pt x="10304" y="11368"/>
                    <a:pt x="9636" y="11095"/>
                    <a:pt x="9636" y="13222"/>
                  </a:cubicBezTo>
                  <a:cubicBezTo>
                    <a:pt x="9636" y="13465"/>
                    <a:pt x="9636" y="13648"/>
                    <a:pt x="9605" y="13769"/>
                  </a:cubicBezTo>
                  <a:cubicBezTo>
                    <a:pt x="10365" y="14924"/>
                    <a:pt x="10487" y="15350"/>
                    <a:pt x="9909" y="16171"/>
                  </a:cubicBezTo>
                  <a:cubicBezTo>
                    <a:pt x="9089" y="17326"/>
                    <a:pt x="9879" y="17569"/>
                    <a:pt x="10274" y="19301"/>
                  </a:cubicBezTo>
                  <a:cubicBezTo>
                    <a:pt x="10669" y="21004"/>
                    <a:pt x="8815" y="22371"/>
                    <a:pt x="7751" y="23648"/>
                  </a:cubicBezTo>
                  <a:cubicBezTo>
                    <a:pt x="6817" y="24737"/>
                    <a:pt x="5662" y="25849"/>
                    <a:pt x="4512" y="25849"/>
                  </a:cubicBezTo>
                  <a:cubicBezTo>
                    <a:pt x="4315" y="25849"/>
                    <a:pt x="4117" y="25816"/>
                    <a:pt x="3921" y="25745"/>
                  </a:cubicBezTo>
                  <a:cubicBezTo>
                    <a:pt x="3133" y="25448"/>
                    <a:pt x="2315" y="24898"/>
                    <a:pt x="1815" y="24898"/>
                  </a:cubicBezTo>
                  <a:cubicBezTo>
                    <a:pt x="1448" y="24898"/>
                    <a:pt x="1252" y="25195"/>
                    <a:pt x="1368" y="26110"/>
                  </a:cubicBezTo>
                  <a:cubicBezTo>
                    <a:pt x="1490" y="27356"/>
                    <a:pt x="699" y="30426"/>
                    <a:pt x="0" y="32827"/>
                  </a:cubicBezTo>
                  <a:cubicBezTo>
                    <a:pt x="274" y="32949"/>
                    <a:pt x="547" y="33131"/>
                    <a:pt x="912" y="33223"/>
                  </a:cubicBezTo>
                  <a:cubicBezTo>
                    <a:pt x="1854" y="33466"/>
                    <a:pt x="2949" y="34803"/>
                    <a:pt x="2949" y="36232"/>
                  </a:cubicBezTo>
                  <a:cubicBezTo>
                    <a:pt x="2949" y="36960"/>
                    <a:pt x="3353" y="37152"/>
                    <a:pt x="3847" y="37152"/>
                  </a:cubicBezTo>
                  <a:cubicBezTo>
                    <a:pt x="4302" y="37152"/>
                    <a:pt x="4834" y="36989"/>
                    <a:pt x="5198" y="36931"/>
                  </a:cubicBezTo>
                  <a:cubicBezTo>
                    <a:pt x="5737" y="36845"/>
                    <a:pt x="6246" y="36085"/>
                    <a:pt x="6745" y="36085"/>
                  </a:cubicBezTo>
                  <a:cubicBezTo>
                    <a:pt x="6950" y="36085"/>
                    <a:pt x="7153" y="36213"/>
                    <a:pt x="7356" y="36566"/>
                  </a:cubicBezTo>
                  <a:cubicBezTo>
                    <a:pt x="8086" y="37812"/>
                    <a:pt x="9301" y="40700"/>
                    <a:pt x="9849" y="41156"/>
                  </a:cubicBezTo>
                  <a:cubicBezTo>
                    <a:pt x="10365" y="41642"/>
                    <a:pt x="9241" y="44104"/>
                    <a:pt x="11064" y="44104"/>
                  </a:cubicBezTo>
                  <a:cubicBezTo>
                    <a:pt x="12888" y="44104"/>
                    <a:pt x="13070" y="45168"/>
                    <a:pt x="13253" y="46414"/>
                  </a:cubicBezTo>
                  <a:cubicBezTo>
                    <a:pt x="13293" y="46683"/>
                    <a:pt x="13502" y="46781"/>
                    <a:pt x="13819" y="46781"/>
                  </a:cubicBezTo>
                  <a:cubicBezTo>
                    <a:pt x="14680" y="46781"/>
                    <a:pt x="16337" y="46058"/>
                    <a:pt x="17574" y="46058"/>
                  </a:cubicBezTo>
                  <a:cubicBezTo>
                    <a:pt x="17946" y="46058"/>
                    <a:pt x="18279" y="46123"/>
                    <a:pt x="18542" y="46293"/>
                  </a:cubicBezTo>
                  <a:cubicBezTo>
                    <a:pt x="18984" y="46572"/>
                    <a:pt x="19346" y="46675"/>
                    <a:pt x="19717" y="46675"/>
                  </a:cubicBezTo>
                  <a:cubicBezTo>
                    <a:pt x="20594" y="46675"/>
                    <a:pt x="21520" y="46099"/>
                    <a:pt x="23679" y="45928"/>
                  </a:cubicBezTo>
                  <a:cubicBezTo>
                    <a:pt x="24213" y="45890"/>
                    <a:pt x="24700" y="45873"/>
                    <a:pt x="25139" y="45873"/>
                  </a:cubicBezTo>
                  <a:cubicBezTo>
                    <a:pt x="25748" y="45873"/>
                    <a:pt x="26264" y="45905"/>
                    <a:pt x="26688" y="45958"/>
                  </a:cubicBezTo>
                  <a:cubicBezTo>
                    <a:pt x="26688" y="45867"/>
                    <a:pt x="26688" y="45776"/>
                    <a:pt x="26718" y="45685"/>
                  </a:cubicBezTo>
                  <a:cubicBezTo>
                    <a:pt x="27083" y="44773"/>
                    <a:pt x="29302" y="43527"/>
                    <a:pt x="30487" y="43527"/>
                  </a:cubicBezTo>
                  <a:cubicBezTo>
                    <a:pt x="31673" y="43527"/>
                    <a:pt x="30092" y="41004"/>
                    <a:pt x="31916" y="41004"/>
                  </a:cubicBezTo>
                  <a:cubicBezTo>
                    <a:pt x="33336" y="41004"/>
                    <a:pt x="34623" y="39478"/>
                    <a:pt x="35611" y="39478"/>
                  </a:cubicBezTo>
                  <a:cubicBezTo>
                    <a:pt x="35870" y="39478"/>
                    <a:pt x="36108" y="39583"/>
                    <a:pt x="36323" y="39849"/>
                  </a:cubicBezTo>
                  <a:cubicBezTo>
                    <a:pt x="36414" y="39970"/>
                    <a:pt x="36536" y="40062"/>
                    <a:pt x="36658" y="40153"/>
                  </a:cubicBezTo>
                  <a:cubicBezTo>
                    <a:pt x="36840" y="38663"/>
                    <a:pt x="36810" y="36931"/>
                    <a:pt x="35958" y="35685"/>
                  </a:cubicBezTo>
                  <a:cubicBezTo>
                    <a:pt x="34196" y="33131"/>
                    <a:pt x="35016" y="29241"/>
                    <a:pt x="34560" y="27812"/>
                  </a:cubicBezTo>
                  <a:cubicBezTo>
                    <a:pt x="34135" y="26353"/>
                    <a:pt x="35533" y="26687"/>
                    <a:pt x="35594" y="24985"/>
                  </a:cubicBezTo>
                  <a:cubicBezTo>
                    <a:pt x="35655" y="23314"/>
                    <a:pt x="32888" y="21946"/>
                    <a:pt x="34408" y="21885"/>
                  </a:cubicBezTo>
                  <a:cubicBezTo>
                    <a:pt x="35958" y="21794"/>
                    <a:pt x="35928" y="22098"/>
                    <a:pt x="36171" y="20517"/>
                  </a:cubicBezTo>
                  <a:cubicBezTo>
                    <a:pt x="36414" y="18937"/>
                    <a:pt x="38238" y="18086"/>
                    <a:pt x="36171" y="16140"/>
                  </a:cubicBezTo>
                  <a:cubicBezTo>
                    <a:pt x="35685" y="15684"/>
                    <a:pt x="35047" y="15137"/>
                    <a:pt x="34378" y="14499"/>
                  </a:cubicBezTo>
                  <a:cubicBezTo>
                    <a:pt x="34347" y="14560"/>
                    <a:pt x="34287" y="14651"/>
                    <a:pt x="34226" y="14712"/>
                  </a:cubicBezTo>
                  <a:cubicBezTo>
                    <a:pt x="33314" y="15806"/>
                    <a:pt x="30791" y="15502"/>
                    <a:pt x="29028" y="15623"/>
                  </a:cubicBezTo>
                  <a:cubicBezTo>
                    <a:pt x="28998" y="15626"/>
                    <a:pt x="28969" y="15627"/>
                    <a:pt x="28941" y="15627"/>
                  </a:cubicBezTo>
                  <a:cubicBezTo>
                    <a:pt x="27366" y="15627"/>
                    <a:pt x="30186" y="12273"/>
                    <a:pt x="26901" y="11854"/>
                  </a:cubicBezTo>
                  <a:cubicBezTo>
                    <a:pt x="26055" y="11747"/>
                    <a:pt x="25462" y="11705"/>
                    <a:pt x="25032" y="11705"/>
                  </a:cubicBezTo>
                  <a:cubicBezTo>
                    <a:pt x="23763" y="11705"/>
                    <a:pt x="23919" y="12068"/>
                    <a:pt x="23192" y="12158"/>
                  </a:cubicBezTo>
                  <a:cubicBezTo>
                    <a:pt x="23171" y="12161"/>
                    <a:pt x="23151" y="12162"/>
                    <a:pt x="23131" y="12162"/>
                  </a:cubicBezTo>
                  <a:cubicBezTo>
                    <a:pt x="22232" y="12162"/>
                    <a:pt x="22506" y="9544"/>
                    <a:pt x="21733" y="9544"/>
                  </a:cubicBezTo>
                  <a:cubicBezTo>
                    <a:pt x="20943" y="9544"/>
                    <a:pt x="21186" y="7174"/>
                    <a:pt x="20396" y="6870"/>
                  </a:cubicBezTo>
                  <a:cubicBezTo>
                    <a:pt x="19606" y="6535"/>
                    <a:pt x="18511" y="5289"/>
                    <a:pt x="18572" y="3404"/>
                  </a:cubicBezTo>
                  <a:cubicBezTo>
                    <a:pt x="18633" y="2128"/>
                    <a:pt x="18359" y="1490"/>
                    <a:pt x="17508" y="0"/>
                  </a:cubicBezTo>
                  <a:close/>
                </a:path>
              </a:pathLst>
            </a:custGeom>
            <a:solidFill>
              <a:srgbClr val="ECECE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57"/>
          <p:cNvGrpSpPr/>
          <p:nvPr/>
        </p:nvGrpSpPr>
        <p:grpSpPr>
          <a:xfrm>
            <a:off x="6329160" y="2399298"/>
            <a:ext cx="179397" cy="232961"/>
            <a:chOff x="3433948" y="1924998"/>
            <a:chExt cx="179397" cy="232961"/>
          </a:xfrm>
        </p:grpSpPr>
        <p:sp>
          <p:nvSpPr>
            <p:cNvPr id="404" name="Google Shape;404;p57"/>
            <p:cNvSpPr/>
            <p:nvPr/>
          </p:nvSpPr>
          <p:spPr>
            <a:xfrm>
              <a:off x="3446713" y="1934154"/>
              <a:ext cx="149700" cy="154500"/>
            </a:xfrm>
            <a:prstGeom prst="ellipse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57"/>
            <p:cNvSpPr/>
            <p:nvPr/>
          </p:nvSpPr>
          <p:spPr>
            <a:xfrm>
              <a:off x="3433948" y="1924998"/>
              <a:ext cx="179397" cy="232961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F16D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6" name="Google Shape;406;p57"/>
          <p:cNvGrpSpPr/>
          <p:nvPr/>
        </p:nvGrpSpPr>
        <p:grpSpPr>
          <a:xfrm>
            <a:off x="6635836" y="3042548"/>
            <a:ext cx="179397" cy="232961"/>
            <a:chOff x="3433948" y="1924998"/>
            <a:chExt cx="179397" cy="232961"/>
          </a:xfrm>
        </p:grpSpPr>
        <p:sp>
          <p:nvSpPr>
            <p:cNvPr id="407" name="Google Shape;407;p57"/>
            <p:cNvSpPr/>
            <p:nvPr/>
          </p:nvSpPr>
          <p:spPr>
            <a:xfrm>
              <a:off x="3446713" y="1934154"/>
              <a:ext cx="149700" cy="154500"/>
            </a:xfrm>
            <a:prstGeom prst="ellipse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57"/>
            <p:cNvSpPr/>
            <p:nvPr/>
          </p:nvSpPr>
          <p:spPr>
            <a:xfrm>
              <a:off x="3433948" y="1924998"/>
              <a:ext cx="179397" cy="232961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0058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9" name="Google Shape;409;p57"/>
          <p:cNvSpPr txBox="1"/>
          <p:nvPr/>
        </p:nvSpPr>
        <p:spPr>
          <a:xfrm>
            <a:off x="7336075" y="2339301"/>
            <a:ext cx="10869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16D31"/>
                </a:solidFill>
                <a:latin typeface="Open Sans"/>
                <a:ea typeface="Open Sans"/>
                <a:cs typeface="Open Sans"/>
                <a:sym typeface="Open Sans"/>
              </a:rPr>
              <a:t>PARIS</a:t>
            </a:r>
            <a:endParaRPr>
              <a:solidFill>
                <a:srgbClr val="F16D3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60 p.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5891"/>
                </a:solidFill>
                <a:latin typeface="Open Sans"/>
                <a:ea typeface="Open Sans"/>
                <a:cs typeface="Open Sans"/>
                <a:sym typeface="Open Sans"/>
              </a:rPr>
              <a:t>LYON</a:t>
            </a:r>
            <a:endParaRPr>
              <a:solidFill>
                <a:srgbClr val="00589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10 p.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410" name="Google Shape;410;p57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5636343" y="4199600"/>
            <a:ext cx="474438" cy="474899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57"/>
          <p:cNvSpPr txBox="1"/>
          <p:nvPr/>
        </p:nvSpPr>
        <p:spPr>
          <a:xfrm>
            <a:off x="6176025" y="4138561"/>
            <a:ext cx="2170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323F4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50       </a:t>
            </a:r>
            <a:r>
              <a:rPr lang="fr" sz="900">
                <a:solidFill>
                  <a:srgbClr val="323F4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clients satisfaits</a:t>
            </a:r>
            <a:endParaRPr sz="900">
              <a:solidFill>
                <a:srgbClr val="323F4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323F4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100%</a:t>
            </a:r>
            <a:r>
              <a:rPr lang="fr" sz="900">
                <a:solidFill>
                  <a:srgbClr val="323F4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contrats renouvelés</a:t>
            </a:r>
            <a:endParaRPr sz="900">
              <a:solidFill>
                <a:srgbClr val="323F4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12" name="Google Shape;412;p57"/>
          <p:cNvSpPr txBox="1"/>
          <p:nvPr/>
        </p:nvSpPr>
        <p:spPr>
          <a:xfrm>
            <a:off x="628850" y="1256350"/>
            <a:ext cx="3494400" cy="6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98C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STEAMULO</a:t>
            </a:r>
            <a:r>
              <a:rPr lang="fr" sz="1100">
                <a:solidFill>
                  <a:srgbClr val="323F4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est en croissance depuis sa création en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2013</a:t>
            </a:r>
            <a:r>
              <a:rPr lang="fr" sz="1100">
                <a:solidFill>
                  <a:srgbClr val="323F4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et notamment en 2021 avec </a:t>
            </a:r>
            <a:r>
              <a:rPr lang="fr" sz="11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+30%</a:t>
            </a:r>
            <a:r>
              <a:rPr lang="fr" sz="1100">
                <a:solidFill>
                  <a:srgbClr val="323F4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de CA.</a:t>
            </a:r>
            <a:endParaRPr sz="1100">
              <a:solidFill>
                <a:srgbClr val="323F4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413" name="Google Shape;413;p57"/>
          <p:cNvGrpSpPr/>
          <p:nvPr/>
        </p:nvGrpSpPr>
        <p:grpSpPr>
          <a:xfrm>
            <a:off x="903755" y="2182096"/>
            <a:ext cx="3091060" cy="2541317"/>
            <a:chOff x="315088" y="1499637"/>
            <a:chExt cx="3658925" cy="3008188"/>
          </a:xfrm>
        </p:grpSpPr>
        <p:pic>
          <p:nvPicPr>
            <p:cNvPr id="414" name="Google Shape;414;p5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34987" y="1505425"/>
              <a:ext cx="3494376" cy="1810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5" name="Google Shape;415;p57"/>
            <p:cNvSpPr/>
            <p:nvPr/>
          </p:nvSpPr>
          <p:spPr>
            <a:xfrm>
              <a:off x="315088" y="3249025"/>
              <a:ext cx="732000" cy="7320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800">
                  <a:solidFill>
                    <a:srgbClr val="F3F3F3"/>
                  </a:solidFill>
                </a:rPr>
                <a:t>2018</a:t>
              </a:r>
              <a:br>
                <a:rPr b="1" lang="fr" sz="800">
                  <a:solidFill>
                    <a:srgbClr val="F3F3F3"/>
                  </a:solidFill>
                </a:rPr>
              </a:br>
              <a:r>
                <a:rPr b="1" lang="fr" sz="800">
                  <a:solidFill>
                    <a:srgbClr val="F3F3F3"/>
                  </a:solidFill>
                </a:rPr>
                <a:t>4 M€</a:t>
              </a:r>
              <a:endParaRPr b="1" sz="800">
                <a:solidFill>
                  <a:srgbClr val="F3F3F3"/>
                </a:solidFill>
              </a:endParaRPr>
            </a:p>
          </p:txBody>
        </p:sp>
        <p:sp>
          <p:nvSpPr>
            <p:cNvPr id="416" name="Google Shape;416;p57"/>
            <p:cNvSpPr/>
            <p:nvPr/>
          </p:nvSpPr>
          <p:spPr>
            <a:xfrm>
              <a:off x="1018938" y="3249025"/>
              <a:ext cx="846600" cy="846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800">
                  <a:solidFill>
                    <a:srgbClr val="F3F3F3"/>
                  </a:solidFill>
                </a:rPr>
                <a:t>2019</a:t>
              </a:r>
              <a:br>
                <a:rPr b="1" lang="fr" sz="800">
                  <a:solidFill>
                    <a:srgbClr val="F3F3F3"/>
                  </a:solidFill>
                </a:rPr>
              </a:br>
              <a:r>
                <a:rPr b="1" lang="fr" sz="800">
                  <a:solidFill>
                    <a:srgbClr val="F3F3F3"/>
                  </a:solidFill>
                </a:rPr>
                <a:t>4,5 M€</a:t>
              </a:r>
              <a:endParaRPr b="1" sz="800">
                <a:solidFill>
                  <a:srgbClr val="F3F3F3"/>
                </a:solidFill>
              </a:endParaRPr>
            </a:p>
          </p:txBody>
        </p:sp>
        <p:sp>
          <p:nvSpPr>
            <p:cNvPr id="417" name="Google Shape;417;p57"/>
            <p:cNvSpPr/>
            <p:nvPr/>
          </p:nvSpPr>
          <p:spPr>
            <a:xfrm>
              <a:off x="1813530" y="3249025"/>
              <a:ext cx="986400" cy="9867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000">
                  <a:solidFill>
                    <a:srgbClr val="F3F3F3"/>
                  </a:solidFill>
                </a:rPr>
                <a:t>2020</a:t>
              </a:r>
              <a:br>
                <a:rPr b="1" lang="fr" sz="1000">
                  <a:solidFill>
                    <a:srgbClr val="F3F3F3"/>
                  </a:solidFill>
                </a:rPr>
              </a:br>
              <a:r>
                <a:rPr b="1" lang="fr" sz="1000">
                  <a:solidFill>
                    <a:srgbClr val="F3F3F3"/>
                  </a:solidFill>
                </a:rPr>
                <a:t>5 M€</a:t>
              </a:r>
              <a:endParaRPr b="1" sz="1000">
                <a:solidFill>
                  <a:srgbClr val="F3F3F3"/>
                </a:solidFill>
              </a:endParaRPr>
            </a:p>
          </p:txBody>
        </p:sp>
        <p:sp>
          <p:nvSpPr>
            <p:cNvPr id="418" name="Google Shape;418;p57"/>
            <p:cNvSpPr/>
            <p:nvPr/>
          </p:nvSpPr>
          <p:spPr>
            <a:xfrm>
              <a:off x="2715213" y="3249025"/>
              <a:ext cx="1258800" cy="1258800"/>
            </a:xfrm>
            <a:prstGeom prst="ellipse">
              <a:avLst/>
            </a:prstGeom>
            <a:solidFill>
              <a:srgbClr val="6B7E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300">
                  <a:solidFill>
                    <a:srgbClr val="F3F3F3"/>
                  </a:solidFill>
                </a:rPr>
                <a:t>2021</a:t>
              </a:r>
              <a:br>
                <a:rPr b="1" lang="fr" sz="1300">
                  <a:solidFill>
                    <a:srgbClr val="F3F3F3"/>
                  </a:solidFill>
                </a:rPr>
              </a:br>
              <a:r>
                <a:rPr b="1" lang="fr" sz="1300">
                  <a:solidFill>
                    <a:srgbClr val="F3F3F3"/>
                  </a:solidFill>
                </a:rPr>
                <a:t>6,5 M€</a:t>
              </a:r>
              <a:endParaRPr b="1" sz="1300">
                <a:solidFill>
                  <a:srgbClr val="F3F3F3"/>
                </a:solidFill>
              </a:endParaRPr>
            </a:p>
          </p:txBody>
        </p:sp>
        <p:sp>
          <p:nvSpPr>
            <p:cNvPr id="419" name="Google Shape;419;p57"/>
            <p:cNvSpPr txBox="1"/>
            <p:nvPr/>
          </p:nvSpPr>
          <p:spPr>
            <a:xfrm>
              <a:off x="3182186" y="1499637"/>
              <a:ext cx="336600" cy="218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600">
                  <a:solidFill>
                    <a:srgbClr val="869FB2"/>
                  </a:solidFill>
                  <a:latin typeface="Open Sans"/>
                  <a:ea typeface="Open Sans"/>
                  <a:cs typeface="Open Sans"/>
                  <a:sym typeface="Open Sans"/>
                </a:rPr>
                <a:t>60</a:t>
              </a:r>
              <a:endParaRPr b="1" sz="600">
                <a:solidFill>
                  <a:srgbClr val="869FB2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0" name="Google Shape;420;p57"/>
            <p:cNvSpPr txBox="1"/>
            <p:nvPr/>
          </p:nvSpPr>
          <p:spPr>
            <a:xfrm>
              <a:off x="2168344" y="1700133"/>
              <a:ext cx="336600" cy="218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600">
                  <a:solidFill>
                    <a:srgbClr val="869FB2"/>
                  </a:solidFill>
                  <a:latin typeface="Open Sans"/>
                  <a:ea typeface="Open Sans"/>
                  <a:cs typeface="Open Sans"/>
                  <a:sym typeface="Open Sans"/>
                </a:rPr>
                <a:t>50</a:t>
              </a:r>
              <a:endParaRPr b="1" sz="600">
                <a:solidFill>
                  <a:srgbClr val="869FB2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1" name="Google Shape;421;p57"/>
            <p:cNvSpPr txBox="1"/>
            <p:nvPr/>
          </p:nvSpPr>
          <p:spPr>
            <a:xfrm>
              <a:off x="1281430" y="1823378"/>
              <a:ext cx="336600" cy="218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600">
                  <a:solidFill>
                    <a:srgbClr val="869FB2"/>
                  </a:solidFill>
                  <a:latin typeface="Open Sans"/>
                  <a:ea typeface="Open Sans"/>
                  <a:cs typeface="Open Sans"/>
                  <a:sym typeface="Open Sans"/>
                </a:rPr>
                <a:t>42</a:t>
              </a:r>
              <a:endParaRPr b="1" sz="600">
                <a:solidFill>
                  <a:srgbClr val="869FB2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2" name="Google Shape;422;p57"/>
            <p:cNvSpPr txBox="1"/>
            <p:nvPr/>
          </p:nvSpPr>
          <p:spPr>
            <a:xfrm>
              <a:off x="527759" y="1956506"/>
              <a:ext cx="336600" cy="218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600">
                  <a:solidFill>
                    <a:srgbClr val="869FB2"/>
                  </a:solidFill>
                  <a:latin typeface="Open Sans"/>
                  <a:ea typeface="Open Sans"/>
                  <a:cs typeface="Open Sans"/>
                  <a:sym typeface="Open Sans"/>
                </a:rPr>
                <a:t>31</a:t>
              </a:r>
              <a:endParaRPr b="1" sz="600">
                <a:solidFill>
                  <a:srgbClr val="869FB2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cxnSp>
        <p:nvCxnSpPr>
          <p:cNvPr id="423" name="Google Shape;423;p57"/>
          <p:cNvCxnSpPr/>
          <p:nvPr/>
        </p:nvCxnSpPr>
        <p:spPr>
          <a:xfrm>
            <a:off x="4735563" y="2460500"/>
            <a:ext cx="0" cy="16239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24" name="Google Shape;424;p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32988" y="1959200"/>
            <a:ext cx="886125" cy="440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58"/>
          <p:cNvGrpSpPr/>
          <p:nvPr/>
        </p:nvGrpSpPr>
        <p:grpSpPr>
          <a:xfrm>
            <a:off x="6646250" y="3677129"/>
            <a:ext cx="180300" cy="180300"/>
            <a:chOff x="6536300" y="3670404"/>
            <a:chExt cx="180300" cy="180300"/>
          </a:xfrm>
        </p:grpSpPr>
        <p:sp>
          <p:nvSpPr>
            <p:cNvPr id="430" name="Google Shape;430;p58"/>
            <p:cNvSpPr/>
            <p:nvPr/>
          </p:nvSpPr>
          <p:spPr>
            <a:xfrm>
              <a:off x="6536300" y="3670404"/>
              <a:ext cx="180300" cy="180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1" name="Google Shape;431;p58"/>
            <p:cNvGrpSpPr/>
            <p:nvPr/>
          </p:nvGrpSpPr>
          <p:grpSpPr>
            <a:xfrm>
              <a:off x="6580485" y="3717746"/>
              <a:ext cx="100303" cy="85081"/>
              <a:chOff x="1499500" y="855900"/>
              <a:chExt cx="4559225" cy="3867300"/>
            </a:xfrm>
          </p:grpSpPr>
          <p:sp>
            <p:nvSpPr>
              <p:cNvPr id="432" name="Google Shape;432;p58"/>
              <p:cNvSpPr/>
              <p:nvPr/>
            </p:nvSpPr>
            <p:spPr>
              <a:xfrm>
                <a:off x="1499500" y="4105400"/>
                <a:ext cx="4324475" cy="617800"/>
              </a:xfrm>
              <a:custGeom>
                <a:rect b="b" l="l" r="r" t="t"/>
                <a:pathLst>
                  <a:path extrusionOk="0" h="24712" w="172979">
                    <a:moveTo>
                      <a:pt x="1" y="0"/>
                    </a:moveTo>
                    <a:lnTo>
                      <a:pt x="1" y="12356"/>
                    </a:lnTo>
                    <a:lnTo>
                      <a:pt x="12356" y="12356"/>
                    </a:lnTo>
                    <a:lnTo>
                      <a:pt x="12356" y="24711"/>
                    </a:lnTo>
                    <a:lnTo>
                      <a:pt x="24712" y="24711"/>
                    </a:lnTo>
                    <a:lnTo>
                      <a:pt x="24712" y="12356"/>
                    </a:lnTo>
                    <a:lnTo>
                      <a:pt x="55848" y="12356"/>
                    </a:lnTo>
                    <a:lnTo>
                      <a:pt x="55848" y="24711"/>
                    </a:lnTo>
                    <a:lnTo>
                      <a:pt x="68203" y="24711"/>
                    </a:lnTo>
                    <a:lnTo>
                      <a:pt x="68203" y="12356"/>
                    </a:lnTo>
                    <a:lnTo>
                      <a:pt x="98845" y="12356"/>
                    </a:lnTo>
                    <a:lnTo>
                      <a:pt x="98845" y="24711"/>
                    </a:lnTo>
                    <a:lnTo>
                      <a:pt x="111200" y="24711"/>
                    </a:lnTo>
                    <a:lnTo>
                      <a:pt x="111200" y="12356"/>
                    </a:lnTo>
                    <a:lnTo>
                      <a:pt x="142336" y="12356"/>
                    </a:lnTo>
                    <a:lnTo>
                      <a:pt x="142336" y="24711"/>
                    </a:lnTo>
                    <a:lnTo>
                      <a:pt x="154692" y="24711"/>
                    </a:lnTo>
                    <a:lnTo>
                      <a:pt x="154692" y="12356"/>
                    </a:lnTo>
                    <a:lnTo>
                      <a:pt x="172978" y="12356"/>
                    </a:lnTo>
                    <a:lnTo>
                      <a:pt x="17297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58"/>
              <p:cNvSpPr/>
              <p:nvPr/>
            </p:nvSpPr>
            <p:spPr>
              <a:xfrm>
                <a:off x="1499500" y="1782550"/>
                <a:ext cx="1235575" cy="926700"/>
              </a:xfrm>
              <a:custGeom>
                <a:rect b="b" l="l" r="r" t="t"/>
                <a:pathLst>
                  <a:path extrusionOk="0" h="37068" w="49423">
                    <a:moveTo>
                      <a:pt x="1" y="1"/>
                    </a:moveTo>
                    <a:lnTo>
                      <a:pt x="1" y="12356"/>
                    </a:lnTo>
                    <a:lnTo>
                      <a:pt x="37067" y="12356"/>
                    </a:lnTo>
                    <a:lnTo>
                      <a:pt x="37067" y="24712"/>
                    </a:lnTo>
                    <a:lnTo>
                      <a:pt x="1" y="24712"/>
                    </a:lnTo>
                    <a:lnTo>
                      <a:pt x="1" y="37067"/>
                    </a:lnTo>
                    <a:lnTo>
                      <a:pt x="37067" y="37067"/>
                    </a:lnTo>
                    <a:cubicBezTo>
                      <a:pt x="43986" y="37067"/>
                      <a:pt x="49423" y="31631"/>
                      <a:pt x="49423" y="24712"/>
                    </a:cubicBezTo>
                    <a:lnTo>
                      <a:pt x="49423" y="12356"/>
                    </a:lnTo>
                    <a:cubicBezTo>
                      <a:pt x="49423" y="5437"/>
                      <a:pt x="43986" y="1"/>
                      <a:pt x="370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58"/>
              <p:cNvSpPr/>
              <p:nvPr/>
            </p:nvSpPr>
            <p:spPr>
              <a:xfrm>
                <a:off x="1499500" y="855900"/>
                <a:ext cx="4559225" cy="2780000"/>
              </a:xfrm>
              <a:custGeom>
                <a:rect b="b" l="l" r="r" t="t"/>
                <a:pathLst>
                  <a:path extrusionOk="0" h="111200" w="182369">
                    <a:moveTo>
                      <a:pt x="74134" y="12356"/>
                    </a:moveTo>
                    <a:cubicBezTo>
                      <a:pt x="84512" y="12356"/>
                      <a:pt x="94891" y="16804"/>
                      <a:pt x="102799" y="23723"/>
                    </a:cubicBezTo>
                    <a:lnTo>
                      <a:pt x="117131" y="37067"/>
                    </a:lnTo>
                    <a:lnTo>
                      <a:pt x="74134" y="37067"/>
                    </a:lnTo>
                    <a:lnTo>
                      <a:pt x="74134" y="12356"/>
                    </a:lnTo>
                    <a:close/>
                    <a:moveTo>
                      <a:pt x="1" y="0"/>
                    </a:moveTo>
                    <a:lnTo>
                      <a:pt x="1" y="12356"/>
                    </a:lnTo>
                    <a:lnTo>
                      <a:pt x="61778" y="12356"/>
                    </a:lnTo>
                    <a:lnTo>
                      <a:pt x="61778" y="37067"/>
                    </a:lnTo>
                    <a:cubicBezTo>
                      <a:pt x="61778" y="43986"/>
                      <a:pt x="67215" y="49422"/>
                      <a:pt x="74134" y="49422"/>
                    </a:cubicBezTo>
                    <a:lnTo>
                      <a:pt x="130475" y="49422"/>
                    </a:lnTo>
                    <a:lnTo>
                      <a:pt x="155680" y="72156"/>
                    </a:lnTo>
                    <a:cubicBezTo>
                      <a:pt x="166059" y="81547"/>
                      <a:pt x="159140" y="98844"/>
                      <a:pt x="145302" y="98844"/>
                    </a:cubicBezTo>
                    <a:lnTo>
                      <a:pt x="1" y="98844"/>
                    </a:lnTo>
                    <a:lnTo>
                      <a:pt x="1" y="111200"/>
                    </a:lnTo>
                    <a:lnTo>
                      <a:pt x="145302" y="111200"/>
                    </a:lnTo>
                    <a:cubicBezTo>
                      <a:pt x="170507" y="111200"/>
                      <a:pt x="182368" y="80064"/>
                      <a:pt x="164082" y="63260"/>
                    </a:cubicBezTo>
                    <a:lnTo>
                      <a:pt x="111200" y="14827"/>
                    </a:lnTo>
                    <a:cubicBezTo>
                      <a:pt x="100822" y="5437"/>
                      <a:pt x="87478" y="0"/>
                      <a:pt x="736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5" name="Google Shape;435;p58"/>
          <p:cNvGrpSpPr/>
          <p:nvPr/>
        </p:nvGrpSpPr>
        <p:grpSpPr>
          <a:xfrm>
            <a:off x="6360500" y="3677129"/>
            <a:ext cx="180234" cy="180234"/>
            <a:chOff x="1083350" y="4517100"/>
            <a:chExt cx="307200" cy="307200"/>
          </a:xfrm>
        </p:grpSpPr>
        <p:grpSp>
          <p:nvGrpSpPr>
            <p:cNvPr id="436" name="Google Shape;436;p58"/>
            <p:cNvGrpSpPr/>
            <p:nvPr/>
          </p:nvGrpSpPr>
          <p:grpSpPr>
            <a:xfrm>
              <a:off x="1135508" y="4603903"/>
              <a:ext cx="202897" cy="133582"/>
              <a:chOff x="5727616" y="4204699"/>
              <a:chExt cx="440505" cy="290018"/>
            </a:xfrm>
          </p:grpSpPr>
          <p:sp>
            <p:nvSpPr>
              <p:cNvPr id="437" name="Google Shape;437;p58"/>
              <p:cNvSpPr/>
              <p:nvPr/>
            </p:nvSpPr>
            <p:spPr>
              <a:xfrm>
                <a:off x="5727616" y="4204699"/>
                <a:ext cx="440505" cy="290018"/>
              </a:xfrm>
              <a:custGeom>
                <a:rect b="b" l="l" r="r" t="t"/>
                <a:pathLst>
                  <a:path extrusionOk="0" h="9133" w="13872">
                    <a:moveTo>
                      <a:pt x="13145" y="4465"/>
                    </a:moveTo>
                    <a:lnTo>
                      <a:pt x="13145" y="4870"/>
                    </a:lnTo>
                    <a:lnTo>
                      <a:pt x="12752" y="4870"/>
                    </a:lnTo>
                    <a:lnTo>
                      <a:pt x="12752" y="4465"/>
                    </a:lnTo>
                    <a:close/>
                    <a:moveTo>
                      <a:pt x="1275" y="3941"/>
                    </a:moveTo>
                    <a:lnTo>
                      <a:pt x="1275" y="4430"/>
                    </a:lnTo>
                    <a:cubicBezTo>
                      <a:pt x="1275" y="4775"/>
                      <a:pt x="1013" y="5049"/>
                      <a:pt x="668" y="5049"/>
                    </a:cubicBezTo>
                    <a:lnTo>
                      <a:pt x="418" y="5049"/>
                    </a:lnTo>
                    <a:cubicBezTo>
                      <a:pt x="501" y="4549"/>
                      <a:pt x="810" y="4120"/>
                      <a:pt x="1275" y="3941"/>
                    </a:cubicBezTo>
                    <a:close/>
                    <a:moveTo>
                      <a:pt x="9121" y="417"/>
                    </a:moveTo>
                    <a:cubicBezTo>
                      <a:pt x="9562" y="417"/>
                      <a:pt x="9978" y="620"/>
                      <a:pt x="10252" y="977"/>
                    </a:cubicBezTo>
                    <a:lnTo>
                      <a:pt x="12205" y="3584"/>
                    </a:lnTo>
                    <a:cubicBezTo>
                      <a:pt x="12240" y="3632"/>
                      <a:pt x="12300" y="3656"/>
                      <a:pt x="12360" y="3656"/>
                    </a:cubicBezTo>
                    <a:lnTo>
                      <a:pt x="13312" y="3656"/>
                    </a:lnTo>
                    <a:cubicBezTo>
                      <a:pt x="13431" y="3656"/>
                      <a:pt x="13514" y="3775"/>
                      <a:pt x="13467" y="3882"/>
                    </a:cubicBezTo>
                    <a:lnTo>
                      <a:pt x="13372" y="4060"/>
                    </a:lnTo>
                    <a:lnTo>
                      <a:pt x="12574" y="4060"/>
                    </a:lnTo>
                    <a:cubicBezTo>
                      <a:pt x="12455" y="4060"/>
                      <a:pt x="12360" y="4156"/>
                      <a:pt x="12360" y="4275"/>
                    </a:cubicBezTo>
                    <a:lnTo>
                      <a:pt x="12360" y="5084"/>
                    </a:lnTo>
                    <a:cubicBezTo>
                      <a:pt x="12360" y="5203"/>
                      <a:pt x="12455" y="5299"/>
                      <a:pt x="12574" y="5299"/>
                    </a:cubicBezTo>
                    <a:lnTo>
                      <a:pt x="13181" y="5299"/>
                    </a:lnTo>
                    <a:lnTo>
                      <a:pt x="13181" y="5596"/>
                    </a:lnTo>
                    <a:cubicBezTo>
                      <a:pt x="13181" y="5787"/>
                      <a:pt x="13252" y="5977"/>
                      <a:pt x="13395" y="6096"/>
                    </a:cubicBezTo>
                    <a:cubicBezTo>
                      <a:pt x="13455" y="6156"/>
                      <a:pt x="13479" y="6227"/>
                      <a:pt x="13479" y="6323"/>
                    </a:cubicBezTo>
                    <a:lnTo>
                      <a:pt x="13479" y="6692"/>
                    </a:lnTo>
                    <a:lnTo>
                      <a:pt x="13443" y="6692"/>
                    </a:lnTo>
                    <a:cubicBezTo>
                      <a:pt x="13443" y="7037"/>
                      <a:pt x="13181" y="7311"/>
                      <a:pt x="12836" y="7311"/>
                    </a:cubicBezTo>
                    <a:lnTo>
                      <a:pt x="12526" y="7311"/>
                    </a:lnTo>
                    <a:cubicBezTo>
                      <a:pt x="12419" y="6501"/>
                      <a:pt x="11740" y="5894"/>
                      <a:pt x="10919" y="5894"/>
                    </a:cubicBezTo>
                    <a:cubicBezTo>
                      <a:pt x="10097" y="5894"/>
                      <a:pt x="9419" y="6513"/>
                      <a:pt x="9312" y="7311"/>
                    </a:cubicBezTo>
                    <a:lnTo>
                      <a:pt x="4061" y="7311"/>
                    </a:lnTo>
                    <a:cubicBezTo>
                      <a:pt x="3954" y="6501"/>
                      <a:pt x="3275" y="5894"/>
                      <a:pt x="2454" y="5894"/>
                    </a:cubicBezTo>
                    <a:cubicBezTo>
                      <a:pt x="1632" y="5894"/>
                      <a:pt x="965" y="6501"/>
                      <a:pt x="846" y="7275"/>
                    </a:cubicBezTo>
                    <a:cubicBezTo>
                      <a:pt x="608" y="7204"/>
                      <a:pt x="429" y="6966"/>
                      <a:pt x="429" y="6692"/>
                    </a:cubicBezTo>
                    <a:lnTo>
                      <a:pt x="429" y="5465"/>
                    </a:lnTo>
                    <a:lnTo>
                      <a:pt x="691" y="5465"/>
                    </a:lnTo>
                    <a:cubicBezTo>
                      <a:pt x="1263" y="5465"/>
                      <a:pt x="1703" y="5001"/>
                      <a:pt x="1703" y="4453"/>
                    </a:cubicBezTo>
                    <a:lnTo>
                      <a:pt x="1703" y="3822"/>
                    </a:lnTo>
                    <a:lnTo>
                      <a:pt x="2406" y="3644"/>
                    </a:lnTo>
                    <a:cubicBezTo>
                      <a:pt x="2465" y="3632"/>
                      <a:pt x="2513" y="3596"/>
                      <a:pt x="2525" y="3560"/>
                    </a:cubicBezTo>
                    <a:lnTo>
                      <a:pt x="3954" y="1120"/>
                    </a:lnTo>
                    <a:cubicBezTo>
                      <a:pt x="4204" y="679"/>
                      <a:pt x="4680" y="417"/>
                      <a:pt x="5180" y="417"/>
                    </a:cubicBezTo>
                    <a:close/>
                    <a:moveTo>
                      <a:pt x="2430" y="6275"/>
                    </a:moveTo>
                    <a:cubicBezTo>
                      <a:pt x="3108" y="6275"/>
                      <a:pt x="3656" y="6823"/>
                      <a:pt x="3656" y="7501"/>
                    </a:cubicBezTo>
                    <a:cubicBezTo>
                      <a:pt x="3656" y="8168"/>
                      <a:pt x="3108" y="8716"/>
                      <a:pt x="2430" y="8716"/>
                    </a:cubicBezTo>
                    <a:cubicBezTo>
                      <a:pt x="1763" y="8716"/>
                      <a:pt x="1215" y="8168"/>
                      <a:pt x="1215" y="7501"/>
                    </a:cubicBezTo>
                    <a:cubicBezTo>
                      <a:pt x="1215" y="6823"/>
                      <a:pt x="1763" y="6275"/>
                      <a:pt x="2430" y="6275"/>
                    </a:cubicBezTo>
                    <a:close/>
                    <a:moveTo>
                      <a:pt x="10919" y="6275"/>
                    </a:moveTo>
                    <a:cubicBezTo>
                      <a:pt x="11586" y="6275"/>
                      <a:pt x="12145" y="6823"/>
                      <a:pt x="12145" y="7501"/>
                    </a:cubicBezTo>
                    <a:cubicBezTo>
                      <a:pt x="12145" y="8168"/>
                      <a:pt x="11586" y="8716"/>
                      <a:pt x="10919" y="8716"/>
                    </a:cubicBezTo>
                    <a:cubicBezTo>
                      <a:pt x="10252" y="8716"/>
                      <a:pt x="9693" y="8168"/>
                      <a:pt x="9693" y="7501"/>
                    </a:cubicBezTo>
                    <a:cubicBezTo>
                      <a:pt x="9693" y="6823"/>
                      <a:pt x="10252" y="6275"/>
                      <a:pt x="10919" y="6275"/>
                    </a:cubicBezTo>
                    <a:close/>
                    <a:moveTo>
                      <a:pt x="5144" y="0"/>
                    </a:moveTo>
                    <a:cubicBezTo>
                      <a:pt x="4501" y="0"/>
                      <a:pt x="3894" y="334"/>
                      <a:pt x="3573" y="905"/>
                    </a:cubicBezTo>
                    <a:lnTo>
                      <a:pt x="2180" y="3275"/>
                    </a:lnTo>
                    <a:lnTo>
                      <a:pt x="1430" y="3465"/>
                    </a:lnTo>
                    <a:cubicBezTo>
                      <a:pt x="489" y="3703"/>
                      <a:pt x="1" y="4477"/>
                      <a:pt x="1" y="5251"/>
                    </a:cubicBezTo>
                    <a:lnTo>
                      <a:pt x="1" y="6692"/>
                    </a:lnTo>
                    <a:cubicBezTo>
                      <a:pt x="1" y="7180"/>
                      <a:pt x="358" y="7608"/>
                      <a:pt x="810" y="7692"/>
                    </a:cubicBezTo>
                    <a:cubicBezTo>
                      <a:pt x="906" y="8501"/>
                      <a:pt x="1584" y="9132"/>
                      <a:pt x="2418" y="9132"/>
                    </a:cubicBezTo>
                    <a:cubicBezTo>
                      <a:pt x="3251" y="9132"/>
                      <a:pt x="3930" y="8513"/>
                      <a:pt x="4025" y="7728"/>
                    </a:cubicBezTo>
                    <a:lnTo>
                      <a:pt x="9300" y="7728"/>
                    </a:lnTo>
                    <a:cubicBezTo>
                      <a:pt x="9407" y="8525"/>
                      <a:pt x="10085" y="9132"/>
                      <a:pt x="10907" y="9132"/>
                    </a:cubicBezTo>
                    <a:cubicBezTo>
                      <a:pt x="11740" y="9132"/>
                      <a:pt x="12407" y="8513"/>
                      <a:pt x="12514" y="7728"/>
                    </a:cubicBezTo>
                    <a:lnTo>
                      <a:pt x="12824" y="7728"/>
                    </a:lnTo>
                    <a:cubicBezTo>
                      <a:pt x="13395" y="7728"/>
                      <a:pt x="13836" y="7263"/>
                      <a:pt x="13836" y="6716"/>
                    </a:cubicBezTo>
                    <a:lnTo>
                      <a:pt x="13836" y="6299"/>
                    </a:lnTo>
                    <a:cubicBezTo>
                      <a:pt x="13848" y="6096"/>
                      <a:pt x="13776" y="5918"/>
                      <a:pt x="13645" y="5787"/>
                    </a:cubicBezTo>
                    <a:cubicBezTo>
                      <a:pt x="13586" y="5727"/>
                      <a:pt x="13550" y="5656"/>
                      <a:pt x="13550" y="5561"/>
                    </a:cubicBezTo>
                    <a:lnTo>
                      <a:pt x="13550" y="4572"/>
                    </a:lnTo>
                    <a:lnTo>
                      <a:pt x="13788" y="4037"/>
                    </a:lnTo>
                    <a:cubicBezTo>
                      <a:pt x="13872" y="3846"/>
                      <a:pt x="13872" y="3656"/>
                      <a:pt x="13764" y="3501"/>
                    </a:cubicBezTo>
                    <a:cubicBezTo>
                      <a:pt x="13657" y="3334"/>
                      <a:pt x="13479" y="3239"/>
                      <a:pt x="13288" y="3239"/>
                    </a:cubicBezTo>
                    <a:lnTo>
                      <a:pt x="12443" y="3239"/>
                    </a:lnTo>
                    <a:lnTo>
                      <a:pt x="10550" y="727"/>
                    </a:lnTo>
                    <a:cubicBezTo>
                      <a:pt x="10204" y="262"/>
                      <a:pt x="9657" y="0"/>
                      <a:pt x="90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38" name="Google Shape;438;p58"/>
              <p:cNvSpPr/>
              <p:nvPr/>
            </p:nvSpPr>
            <p:spPr>
              <a:xfrm>
                <a:off x="5779789" y="4416409"/>
                <a:ext cx="52205" cy="51475"/>
              </a:xfrm>
              <a:custGeom>
                <a:rect b="b" l="l" r="r" t="t"/>
                <a:pathLst>
                  <a:path extrusionOk="0" h="1621" w="1644">
                    <a:moveTo>
                      <a:pt x="811" y="1"/>
                    </a:moveTo>
                    <a:cubicBezTo>
                      <a:pt x="584" y="1"/>
                      <a:pt x="394" y="84"/>
                      <a:pt x="239" y="239"/>
                    </a:cubicBezTo>
                    <a:cubicBezTo>
                      <a:pt x="96" y="382"/>
                      <a:pt x="1" y="596"/>
                      <a:pt x="1" y="799"/>
                    </a:cubicBezTo>
                    <a:cubicBezTo>
                      <a:pt x="1" y="1263"/>
                      <a:pt x="382" y="1620"/>
                      <a:pt x="822" y="1620"/>
                    </a:cubicBezTo>
                    <a:cubicBezTo>
                      <a:pt x="1275" y="1620"/>
                      <a:pt x="1644" y="1263"/>
                      <a:pt x="1644" y="799"/>
                    </a:cubicBezTo>
                    <a:cubicBezTo>
                      <a:pt x="1644" y="739"/>
                      <a:pt x="1632" y="668"/>
                      <a:pt x="1608" y="608"/>
                    </a:cubicBezTo>
                    <a:cubicBezTo>
                      <a:pt x="1557" y="546"/>
                      <a:pt x="1478" y="484"/>
                      <a:pt x="1389" y="484"/>
                    </a:cubicBezTo>
                    <a:cubicBezTo>
                      <a:pt x="1375" y="484"/>
                      <a:pt x="1361" y="486"/>
                      <a:pt x="1346" y="489"/>
                    </a:cubicBezTo>
                    <a:cubicBezTo>
                      <a:pt x="1239" y="525"/>
                      <a:pt x="1168" y="620"/>
                      <a:pt x="1192" y="727"/>
                    </a:cubicBezTo>
                    <a:cubicBezTo>
                      <a:pt x="1203" y="763"/>
                      <a:pt x="1203" y="787"/>
                      <a:pt x="1203" y="822"/>
                    </a:cubicBezTo>
                    <a:cubicBezTo>
                      <a:pt x="1203" y="1037"/>
                      <a:pt x="1025" y="1215"/>
                      <a:pt x="811" y="1215"/>
                    </a:cubicBezTo>
                    <a:cubicBezTo>
                      <a:pt x="584" y="1215"/>
                      <a:pt x="406" y="1037"/>
                      <a:pt x="406" y="822"/>
                    </a:cubicBezTo>
                    <a:cubicBezTo>
                      <a:pt x="406" y="596"/>
                      <a:pt x="584" y="418"/>
                      <a:pt x="811" y="418"/>
                    </a:cubicBezTo>
                    <a:cubicBezTo>
                      <a:pt x="930" y="418"/>
                      <a:pt x="1013" y="322"/>
                      <a:pt x="1013" y="203"/>
                    </a:cubicBezTo>
                    <a:cubicBezTo>
                      <a:pt x="1013" y="84"/>
                      <a:pt x="930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39" name="Google Shape;439;p58"/>
              <p:cNvSpPr/>
              <p:nvPr/>
            </p:nvSpPr>
            <p:spPr>
              <a:xfrm>
                <a:off x="6048627" y="4416409"/>
                <a:ext cx="52205" cy="51856"/>
              </a:xfrm>
              <a:custGeom>
                <a:rect b="b" l="l" r="r" t="t"/>
                <a:pathLst>
                  <a:path extrusionOk="0" h="1633" w="1644">
                    <a:moveTo>
                      <a:pt x="822" y="1"/>
                    </a:moveTo>
                    <a:cubicBezTo>
                      <a:pt x="596" y="1"/>
                      <a:pt x="405" y="84"/>
                      <a:pt x="238" y="239"/>
                    </a:cubicBezTo>
                    <a:cubicBezTo>
                      <a:pt x="95" y="382"/>
                      <a:pt x="0" y="596"/>
                      <a:pt x="0" y="822"/>
                    </a:cubicBezTo>
                    <a:cubicBezTo>
                      <a:pt x="0" y="1263"/>
                      <a:pt x="381" y="1632"/>
                      <a:pt x="822" y="1632"/>
                    </a:cubicBezTo>
                    <a:cubicBezTo>
                      <a:pt x="1274" y="1632"/>
                      <a:pt x="1643" y="1275"/>
                      <a:pt x="1643" y="822"/>
                    </a:cubicBezTo>
                    <a:cubicBezTo>
                      <a:pt x="1643" y="763"/>
                      <a:pt x="1631" y="680"/>
                      <a:pt x="1608" y="620"/>
                    </a:cubicBezTo>
                    <a:cubicBezTo>
                      <a:pt x="1577" y="548"/>
                      <a:pt x="1492" y="484"/>
                      <a:pt x="1400" y="484"/>
                    </a:cubicBezTo>
                    <a:cubicBezTo>
                      <a:pt x="1386" y="484"/>
                      <a:pt x="1372" y="486"/>
                      <a:pt x="1358" y="489"/>
                    </a:cubicBezTo>
                    <a:cubicBezTo>
                      <a:pt x="1250" y="525"/>
                      <a:pt x="1179" y="620"/>
                      <a:pt x="1215" y="727"/>
                    </a:cubicBezTo>
                    <a:cubicBezTo>
                      <a:pt x="1227" y="763"/>
                      <a:pt x="1227" y="787"/>
                      <a:pt x="1227" y="822"/>
                    </a:cubicBezTo>
                    <a:cubicBezTo>
                      <a:pt x="1227" y="1037"/>
                      <a:pt x="1048" y="1215"/>
                      <a:pt x="822" y="1215"/>
                    </a:cubicBezTo>
                    <a:cubicBezTo>
                      <a:pt x="596" y="1215"/>
                      <a:pt x="417" y="1037"/>
                      <a:pt x="417" y="822"/>
                    </a:cubicBezTo>
                    <a:cubicBezTo>
                      <a:pt x="417" y="596"/>
                      <a:pt x="596" y="418"/>
                      <a:pt x="822" y="418"/>
                    </a:cubicBezTo>
                    <a:cubicBezTo>
                      <a:pt x="941" y="418"/>
                      <a:pt x="1036" y="322"/>
                      <a:pt x="1036" y="203"/>
                    </a:cubicBezTo>
                    <a:cubicBezTo>
                      <a:pt x="1036" y="84"/>
                      <a:pt x="941" y="1"/>
                      <a:pt x="8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40" name="Google Shape;440;p58"/>
              <p:cNvSpPr/>
              <p:nvPr/>
            </p:nvSpPr>
            <p:spPr>
              <a:xfrm>
                <a:off x="6000995" y="4365379"/>
                <a:ext cx="122892" cy="58016"/>
              </a:xfrm>
              <a:custGeom>
                <a:rect b="b" l="l" r="r" t="t"/>
                <a:pathLst>
                  <a:path extrusionOk="0" h="1827" w="3870">
                    <a:moveTo>
                      <a:pt x="2310" y="1"/>
                    </a:moveTo>
                    <a:cubicBezTo>
                      <a:pt x="1810" y="1"/>
                      <a:pt x="1334" y="143"/>
                      <a:pt x="929" y="429"/>
                    </a:cubicBezTo>
                    <a:cubicBezTo>
                      <a:pt x="524" y="715"/>
                      <a:pt x="226" y="1096"/>
                      <a:pt x="48" y="1548"/>
                    </a:cubicBezTo>
                    <a:cubicBezTo>
                      <a:pt x="0" y="1656"/>
                      <a:pt x="60" y="1775"/>
                      <a:pt x="167" y="1810"/>
                    </a:cubicBezTo>
                    <a:cubicBezTo>
                      <a:pt x="192" y="1822"/>
                      <a:pt x="218" y="1827"/>
                      <a:pt x="244" y="1827"/>
                    </a:cubicBezTo>
                    <a:cubicBezTo>
                      <a:pt x="326" y="1827"/>
                      <a:pt x="404" y="1773"/>
                      <a:pt x="441" y="1691"/>
                    </a:cubicBezTo>
                    <a:cubicBezTo>
                      <a:pt x="738" y="917"/>
                      <a:pt x="1488" y="405"/>
                      <a:pt x="2322" y="405"/>
                    </a:cubicBezTo>
                    <a:cubicBezTo>
                      <a:pt x="2774" y="405"/>
                      <a:pt x="3191" y="536"/>
                      <a:pt x="3548" y="798"/>
                    </a:cubicBezTo>
                    <a:cubicBezTo>
                      <a:pt x="3581" y="831"/>
                      <a:pt x="3624" y="846"/>
                      <a:pt x="3667" y="846"/>
                    </a:cubicBezTo>
                    <a:cubicBezTo>
                      <a:pt x="3732" y="846"/>
                      <a:pt x="3798" y="813"/>
                      <a:pt x="3834" y="763"/>
                    </a:cubicBezTo>
                    <a:cubicBezTo>
                      <a:pt x="3870" y="679"/>
                      <a:pt x="3858" y="560"/>
                      <a:pt x="3774" y="489"/>
                    </a:cubicBezTo>
                    <a:cubicBezTo>
                      <a:pt x="3334" y="179"/>
                      <a:pt x="2846" y="1"/>
                      <a:pt x="2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41" name="Google Shape;441;p58"/>
              <p:cNvSpPr/>
              <p:nvPr/>
            </p:nvSpPr>
            <p:spPr>
              <a:xfrm>
                <a:off x="5816847" y="4230039"/>
                <a:ext cx="124797" cy="193610"/>
              </a:xfrm>
              <a:custGeom>
                <a:rect b="b" l="l" r="r" t="t"/>
                <a:pathLst>
                  <a:path extrusionOk="0" h="6097" w="3930">
                    <a:moveTo>
                      <a:pt x="3513" y="417"/>
                    </a:moveTo>
                    <a:lnTo>
                      <a:pt x="3513" y="2441"/>
                    </a:lnTo>
                    <a:lnTo>
                      <a:pt x="822" y="2441"/>
                    </a:lnTo>
                    <a:lnTo>
                      <a:pt x="1834" y="714"/>
                    </a:lnTo>
                    <a:cubicBezTo>
                      <a:pt x="1930" y="524"/>
                      <a:pt x="2144" y="417"/>
                      <a:pt x="2346" y="417"/>
                    </a:cubicBezTo>
                    <a:close/>
                    <a:moveTo>
                      <a:pt x="2346" y="0"/>
                    </a:moveTo>
                    <a:cubicBezTo>
                      <a:pt x="1989" y="0"/>
                      <a:pt x="1644" y="203"/>
                      <a:pt x="1465" y="512"/>
                    </a:cubicBezTo>
                    <a:lnTo>
                      <a:pt x="60" y="2917"/>
                    </a:lnTo>
                    <a:cubicBezTo>
                      <a:pt x="1" y="3024"/>
                      <a:pt x="25" y="3143"/>
                      <a:pt x="132" y="3203"/>
                    </a:cubicBezTo>
                    <a:cubicBezTo>
                      <a:pt x="155" y="3215"/>
                      <a:pt x="203" y="3239"/>
                      <a:pt x="239" y="3239"/>
                    </a:cubicBezTo>
                    <a:cubicBezTo>
                      <a:pt x="310" y="3239"/>
                      <a:pt x="370" y="3203"/>
                      <a:pt x="417" y="3131"/>
                    </a:cubicBezTo>
                    <a:lnTo>
                      <a:pt x="572" y="2846"/>
                    </a:lnTo>
                    <a:lnTo>
                      <a:pt x="3513" y="2846"/>
                    </a:lnTo>
                    <a:lnTo>
                      <a:pt x="3513" y="5882"/>
                    </a:lnTo>
                    <a:cubicBezTo>
                      <a:pt x="3513" y="6001"/>
                      <a:pt x="3596" y="6096"/>
                      <a:pt x="3715" y="6096"/>
                    </a:cubicBezTo>
                    <a:cubicBezTo>
                      <a:pt x="3835" y="6096"/>
                      <a:pt x="3930" y="6001"/>
                      <a:pt x="3930" y="5882"/>
                    </a:cubicBezTo>
                    <a:lnTo>
                      <a:pt x="3930" y="203"/>
                    </a:lnTo>
                    <a:cubicBezTo>
                      <a:pt x="3918" y="95"/>
                      <a:pt x="3823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42" name="Google Shape;442;p58"/>
              <p:cNvSpPr/>
              <p:nvPr/>
            </p:nvSpPr>
            <p:spPr>
              <a:xfrm>
                <a:off x="5954474" y="4230039"/>
                <a:ext cx="120256" cy="102854"/>
              </a:xfrm>
              <a:custGeom>
                <a:rect b="b" l="l" r="r" t="t"/>
                <a:pathLst>
                  <a:path extrusionOk="0" h="3239" w="3787">
                    <a:moveTo>
                      <a:pt x="203" y="0"/>
                    </a:moveTo>
                    <a:cubicBezTo>
                      <a:pt x="84" y="0"/>
                      <a:pt x="1" y="95"/>
                      <a:pt x="1" y="214"/>
                    </a:cubicBezTo>
                    <a:lnTo>
                      <a:pt x="1" y="3024"/>
                    </a:lnTo>
                    <a:cubicBezTo>
                      <a:pt x="1" y="3143"/>
                      <a:pt x="84" y="3239"/>
                      <a:pt x="203" y="3239"/>
                    </a:cubicBezTo>
                    <a:cubicBezTo>
                      <a:pt x="322" y="3239"/>
                      <a:pt x="417" y="3143"/>
                      <a:pt x="417" y="3024"/>
                    </a:cubicBezTo>
                    <a:lnTo>
                      <a:pt x="417" y="405"/>
                    </a:lnTo>
                    <a:lnTo>
                      <a:pt x="1977" y="405"/>
                    </a:lnTo>
                    <a:cubicBezTo>
                      <a:pt x="2132" y="405"/>
                      <a:pt x="2322" y="512"/>
                      <a:pt x="2429" y="655"/>
                    </a:cubicBezTo>
                    <a:lnTo>
                      <a:pt x="3287" y="1786"/>
                    </a:lnTo>
                    <a:cubicBezTo>
                      <a:pt x="3346" y="1869"/>
                      <a:pt x="3358" y="1941"/>
                      <a:pt x="3358" y="2024"/>
                    </a:cubicBezTo>
                    <a:cubicBezTo>
                      <a:pt x="3358" y="2250"/>
                      <a:pt x="3180" y="2429"/>
                      <a:pt x="2953" y="2429"/>
                    </a:cubicBezTo>
                    <a:lnTo>
                      <a:pt x="1013" y="2429"/>
                    </a:lnTo>
                    <a:cubicBezTo>
                      <a:pt x="894" y="2429"/>
                      <a:pt x="798" y="2524"/>
                      <a:pt x="798" y="2643"/>
                    </a:cubicBezTo>
                    <a:cubicBezTo>
                      <a:pt x="798" y="2762"/>
                      <a:pt x="882" y="2846"/>
                      <a:pt x="1013" y="2846"/>
                    </a:cubicBezTo>
                    <a:lnTo>
                      <a:pt x="2977" y="2846"/>
                    </a:lnTo>
                    <a:cubicBezTo>
                      <a:pt x="3418" y="2846"/>
                      <a:pt x="3787" y="2489"/>
                      <a:pt x="3787" y="2024"/>
                    </a:cubicBezTo>
                    <a:cubicBezTo>
                      <a:pt x="3787" y="1846"/>
                      <a:pt x="3727" y="1691"/>
                      <a:pt x="3632" y="1536"/>
                    </a:cubicBezTo>
                    <a:lnTo>
                      <a:pt x="2775" y="405"/>
                    </a:lnTo>
                    <a:cubicBezTo>
                      <a:pt x="2584" y="155"/>
                      <a:pt x="2287" y="0"/>
                      <a:pt x="19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43" name="Google Shape;443;p58"/>
              <p:cNvSpPr/>
              <p:nvPr/>
            </p:nvSpPr>
            <p:spPr>
              <a:xfrm>
                <a:off x="5876198" y="4333243"/>
                <a:ext cx="39376" cy="13274"/>
              </a:xfrm>
              <a:custGeom>
                <a:rect b="b" l="l" r="r" t="t"/>
                <a:pathLst>
                  <a:path extrusionOk="0" h="418" w="1240">
                    <a:moveTo>
                      <a:pt x="215" y="1"/>
                    </a:moveTo>
                    <a:cubicBezTo>
                      <a:pt x="96" y="1"/>
                      <a:pt x="1" y="84"/>
                      <a:pt x="1" y="203"/>
                    </a:cubicBezTo>
                    <a:cubicBezTo>
                      <a:pt x="1" y="322"/>
                      <a:pt x="96" y="417"/>
                      <a:pt x="215" y="417"/>
                    </a:cubicBezTo>
                    <a:lnTo>
                      <a:pt x="1025" y="417"/>
                    </a:lnTo>
                    <a:cubicBezTo>
                      <a:pt x="1144" y="417"/>
                      <a:pt x="1239" y="322"/>
                      <a:pt x="1239" y="203"/>
                    </a:cubicBezTo>
                    <a:cubicBezTo>
                      <a:pt x="1239" y="84"/>
                      <a:pt x="1156" y="1"/>
                      <a:pt x="10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44" name="Google Shape;444;p58"/>
              <p:cNvSpPr/>
              <p:nvPr/>
            </p:nvSpPr>
            <p:spPr>
              <a:xfrm>
                <a:off x="5979433" y="4333243"/>
                <a:ext cx="39344" cy="13274"/>
              </a:xfrm>
              <a:custGeom>
                <a:rect b="b" l="l" r="r" t="t"/>
                <a:pathLst>
                  <a:path extrusionOk="0" h="418" w="1239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cubicBezTo>
                      <a:pt x="0" y="322"/>
                      <a:pt x="84" y="417"/>
                      <a:pt x="203" y="417"/>
                    </a:cubicBezTo>
                    <a:lnTo>
                      <a:pt x="1024" y="417"/>
                    </a:lnTo>
                    <a:cubicBezTo>
                      <a:pt x="1143" y="417"/>
                      <a:pt x="1239" y="322"/>
                      <a:pt x="1239" y="203"/>
                    </a:cubicBezTo>
                    <a:cubicBezTo>
                      <a:pt x="1239" y="84"/>
                      <a:pt x="1143" y="1"/>
                      <a:pt x="10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445" name="Google Shape;445;p58"/>
            <p:cNvSpPr/>
            <p:nvPr/>
          </p:nvSpPr>
          <p:spPr>
            <a:xfrm>
              <a:off x="1083350" y="4517100"/>
              <a:ext cx="307200" cy="307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6" name="Google Shape;44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8050" y="3604875"/>
            <a:ext cx="501375" cy="725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6300" y="3607967"/>
            <a:ext cx="501375" cy="725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52324" y="3600242"/>
            <a:ext cx="501375" cy="725951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58"/>
          <p:cNvSpPr txBox="1"/>
          <p:nvPr>
            <p:ph type="ctrTitle"/>
          </p:nvPr>
        </p:nvSpPr>
        <p:spPr>
          <a:xfrm>
            <a:off x="610475" y="371750"/>
            <a:ext cx="35979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NOTRE CENTRE DE SERVICE</a:t>
            </a:r>
            <a:endParaRPr/>
          </a:p>
        </p:txBody>
      </p:sp>
      <p:sp>
        <p:nvSpPr>
          <p:cNvPr id="450" name="Google Shape;450;p58"/>
          <p:cNvSpPr txBox="1"/>
          <p:nvPr/>
        </p:nvSpPr>
        <p:spPr>
          <a:xfrm>
            <a:off x="608198" y="2997681"/>
            <a:ext cx="2077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DES EXPERTS PASSIONNÉS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51" name="Google Shape;451;p58"/>
          <p:cNvSpPr txBox="1"/>
          <p:nvPr/>
        </p:nvSpPr>
        <p:spPr>
          <a:xfrm>
            <a:off x="608202" y="1159900"/>
            <a:ext cx="256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MEMBRE DE L’ALLIANCE CARDIWEB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452" name="Google Shape;452;p58"/>
          <p:cNvPicPr preferRelativeResize="0"/>
          <p:nvPr/>
        </p:nvPicPr>
        <p:blipFill rotWithShape="1">
          <a:blip r:embed="rId6">
            <a:alphaModFix amt="70000"/>
          </a:blip>
          <a:srcRect b="26193" l="18829" r="28307" t="30383"/>
          <a:stretch/>
        </p:blipFill>
        <p:spPr>
          <a:xfrm>
            <a:off x="5986907" y="1159900"/>
            <a:ext cx="1762500" cy="1737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53" name="Google Shape;453;p58"/>
          <p:cNvSpPr txBox="1"/>
          <p:nvPr/>
        </p:nvSpPr>
        <p:spPr>
          <a:xfrm>
            <a:off x="5187731" y="622650"/>
            <a:ext cx="3358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UNE PROXIMITÉ STRATÉGIQUE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54" name="Google Shape;454;p58"/>
          <p:cNvCxnSpPr/>
          <p:nvPr/>
        </p:nvCxnSpPr>
        <p:spPr>
          <a:xfrm>
            <a:off x="2569138" y="1735991"/>
            <a:ext cx="0" cy="10065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5" name="Google Shape;455;p58"/>
          <p:cNvSpPr txBox="1"/>
          <p:nvPr/>
        </p:nvSpPr>
        <p:spPr>
          <a:xfrm>
            <a:off x="3072338" y="1580863"/>
            <a:ext cx="1292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400 </a:t>
            </a:r>
            <a:r>
              <a:rPr lang="fr" sz="1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collaborateurs</a:t>
            </a:r>
            <a:endParaRPr sz="10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56" name="Google Shape;456;p58"/>
          <p:cNvSpPr txBox="1"/>
          <p:nvPr/>
        </p:nvSpPr>
        <p:spPr>
          <a:xfrm>
            <a:off x="3072335" y="1937663"/>
            <a:ext cx="1292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150 </a:t>
            </a:r>
            <a:r>
              <a:rPr lang="fr" sz="1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clients</a:t>
            </a:r>
            <a:endParaRPr sz="10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57" name="Google Shape;457;p58"/>
          <p:cNvSpPr txBox="1"/>
          <p:nvPr/>
        </p:nvSpPr>
        <p:spPr>
          <a:xfrm>
            <a:off x="3184635" y="2294463"/>
            <a:ext cx="125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50 </a:t>
            </a:r>
            <a:r>
              <a:rPr lang="fr" sz="1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M€</a:t>
            </a:r>
            <a:endParaRPr sz="10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458" name="Google Shape;458;p58"/>
          <p:cNvGrpSpPr/>
          <p:nvPr/>
        </p:nvGrpSpPr>
        <p:grpSpPr>
          <a:xfrm>
            <a:off x="2786013" y="2063560"/>
            <a:ext cx="211436" cy="179330"/>
            <a:chOff x="2661459" y="2015001"/>
            <a:chExt cx="322508" cy="273494"/>
          </a:xfrm>
        </p:grpSpPr>
        <p:sp>
          <p:nvSpPr>
            <p:cNvPr id="459" name="Google Shape;459;p58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58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" name="Google Shape;461;p58"/>
          <p:cNvGrpSpPr/>
          <p:nvPr/>
        </p:nvGrpSpPr>
        <p:grpSpPr>
          <a:xfrm>
            <a:off x="2778086" y="2405475"/>
            <a:ext cx="232052" cy="209089"/>
            <a:chOff x="3988156" y="3380210"/>
            <a:chExt cx="353954" cy="318880"/>
          </a:xfrm>
        </p:grpSpPr>
        <p:sp>
          <p:nvSpPr>
            <p:cNvPr id="462" name="Google Shape;462;p58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58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58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58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58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" name="Google Shape;467;p58"/>
          <p:cNvGrpSpPr/>
          <p:nvPr/>
        </p:nvGrpSpPr>
        <p:grpSpPr>
          <a:xfrm>
            <a:off x="2778186" y="1712264"/>
            <a:ext cx="227086" cy="173445"/>
            <a:chOff x="5776798" y="3409778"/>
            <a:chExt cx="346379" cy="264518"/>
          </a:xfrm>
        </p:grpSpPr>
        <p:sp>
          <p:nvSpPr>
            <p:cNvPr id="468" name="Google Shape;468;p58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58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58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58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58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58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4" name="Google Shape;474;p58"/>
          <p:cNvSpPr txBox="1"/>
          <p:nvPr/>
        </p:nvSpPr>
        <p:spPr>
          <a:xfrm>
            <a:off x="535600" y="4233717"/>
            <a:ext cx="91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Ingénieurs</a:t>
            </a:r>
            <a:b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Développement</a:t>
            </a:r>
            <a:endParaRPr sz="7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75" name="Google Shape;475;p58"/>
          <p:cNvSpPr txBox="1"/>
          <p:nvPr/>
        </p:nvSpPr>
        <p:spPr>
          <a:xfrm>
            <a:off x="1344201" y="4233717"/>
            <a:ext cx="76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Consultants</a:t>
            </a:r>
            <a:endParaRPr sz="7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Conseil</a:t>
            </a:r>
            <a:endParaRPr sz="7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76" name="Google Shape;476;p58"/>
          <p:cNvSpPr txBox="1"/>
          <p:nvPr/>
        </p:nvSpPr>
        <p:spPr>
          <a:xfrm>
            <a:off x="2175965" y="4233717"/>
            <a:ext cx="66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Designers</a:t>
            </a:r>
            <a:b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UX / UI</a:t>
            </a:r>
            <a:endParaRPr sz="7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77" name="Google Shape;477;p58"/>
          <p:cNvSpPr txBox="1"/>
          <p:nvPr/>
        </p:nvSpPr>
        <p:spPr>
          <a:xfrm>
            <a:off x="2883303" y="4233717"/>
            <a:ext cx="72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Architectes</a:t>
            </a:r>
            <a:b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Logiciel</a:t>
            </a:r>
            <a:endParaRPr sz="7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78" name="Google Shape;478;p58"/>
          <p:cNvSpPr txBox="1"/>
          <p:nvPr/>
        </p:nvSpPr>
        <p:spPr>
          <a:xfrm>
            <a:off x="3650954" y="4233717"/>
            <a:ext cx="63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Experts</a:t>
            </a:r>
            <a:b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DevOps</a:t>
            </a:r>
            <a:endParaRPr sz="7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79" name="Google Shape;479;p58"/>
          <p:cNvSpPr txBox="1"/>
          <p:nvPr/>
        </p:nvSpPr>
        <p:spPr>
          <a:xfrm>
            <a:off x="5686600" y="3177888"/>
            <a:ext cx="23631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15, rue des Cuirassiers - 69003 Lyon</a:t>
            </a:r>
            <a:b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Gare TGV Lyon - Part-Dieu</a:t>
            </a:r>
            <a:endParaRPr sz="7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80" name="Google Shape;480;p58"/>
          <p:cNvSpPr txBox="1"/>
          <p:nvPr/>
        </p:nvSpPr>
        <p:spPr>
          <a:xfrm>
            <a:off x="5634700" y="3814250"/>
            <a:ext cx="2466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À la confluence des grands axes de communication</a:t>
            </a:r>
            <a:endParaRPr sz="7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481" name="Google Shape;481;p58"/>
          <p:cNvGrpSpPr/>
          <p:nvPr/>
        </p:nvGrpSpPr>
        <p:grpSpPr>
          <a:xfrm>
            <a:off x="7192916" y="3677116"/>
            <a:ext cx="180234" cy="180234"/>
            <a:chOff x="778550" y="4212300"/>
            <a:chExt cx="307200" cy="307200"/>
          </a:xfrm>
        </p:grpSpPr>
        <p:sp>
          <p:nvSpPr>
            <p:cNvPr id="482" name="Google Shape;482;p58"/>
            <p:cNvSpPr/>
            <p:nvPr/>
          </p:nvSpPr>
          <p:spPr>
            <a:xfrm>
              <a:off x="778550" y="4212300"/>
              <a:ext cx="307200" cy="307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3" name="Google Shape;483;p58"/>
            <p:cNvGrpSpPr/>
            <p:nvPr/>
          </p:nvGrpSpPr>
          <p:grpSpPr>
            <a:xfrm>
              <a:off x="846503" y="4285905"/>
              <a:ext cx="171289" cy="168437"/>
              <a:chOff x="860940" y="2746477"/>
              <a:chExt cx="371883" cy="365691"/>
            </a:xfrm>
          </p:grpSpPr>
          <p:sp>
            <p:nvSpPr>
              <p:cNvPr id="484" name="Google Shape;484;p58"/>
              <p:cNvSpPr/>
              <p:nvPr/>
            </p:nvSpPr>
            <p:spPr>
              <a:xfrm>
                <a:off x="908191" y="3026302"/>
                <a:ext cx="30294" cy="28961"/>
              </a:xfrm>
              <a:custGeom>
                <a:rect b="b" l="l" r="r" t="t"/>
                <a:pathLst>
                  <a:path extrusionOk="0" h="912" w="954">
                    <a:moveTo>
                      <a:pt x="763" y="1"/>
                    </a:moveTo>
                    <a:cubicBezTo>
                      <a:pt x="718" y="1"/>
                      <a:pt x="674" y="16"/>
                      <a:pt x="644" y="45"/>
                    </a:cubicBezTo>
                    <a:lnTo>
                      <a:pt x="60" y="629"/>
                    </a:lnTo>
                    <a:cubicBezTo>
                      <a:pt x="1" y="688"/>
                      <a:pt x="1" y="807"/>
                      <a:pt x="60" y="867"/>
                    </a:cubicBezTo>
                    <a:cubicBezTo>
                      <a:pt x="90" y="897"/>
                      <a:pt x="135" y="911"/>
                      <a:pt x="179" y="911"/>
                    </a:cubicBezTo>
                    <a:cubicBezTo>
                      <a:pt x="224" y="911"/>
                      <a:pt x="269" y="897"/>
                      <a:pt x="299" y="867"/>
                    </a:cubicBezTo>
                    <a:lnTo>
                      <a:pt x="882" y="283"/>
                    </a:lnTo>
                    <a:cubicBezTo>
                      <a:pt x="953" y="224"/>
                      <a:pt x="953" y="105"/>
                      <a:pt x="882" y="45"/>
                    </a:cubicBezTo>
                    <a:cubicBezTo>
                      <a:pt x="852" y="16"/>
                      <a:pt x="807" y="1"/>
                      <a:pt x="7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85" name="Google Shape;485;p58"/>
              <p:cNvSpPr/>
              <p:nvPr/>
            </p:nvSpPr>
            <p:spPr>
              <a:xfrm>
                <a:off x="943757" y="3061836"/>
                <a:ext cx="30263" cy="28961"/>
              </a:xfrm>
              <a:custGeom>
                <a:rect b="b" l="l" r="r" t="t"/>
                <a:pathLst>
                  <a:path extrusionOk="0" h="912" w="953">
                    <a:moveTo>
                      <a:pt x="762" y="1"/>
                    </a:moveTo>
                    <a:cubicBezTo>
                      <a:pt x="717" y="1"/>
                      <a:pt x="673" y="16"/>
                      <a:pt x="643" y="46"/>
                    </a:cubicBezTo>
                    <a:lnTo>
                      <a:pt x="60" y="629"/>
                    </a:lnTo>
                    <a:cubicBezTo>
                      <a:pt x="0" y="688"/>
                      <a:pt x="0" y="807"/>
                      <a:pt x="60" y="867"/>
                    </a:cubicBezTo>
                    <a:cubicBezTo>
                      <a:pt x="89" y="897"/>
                      <a:pt x="134" y="912"/>
                      <a:pt x="179" y="912"/>
                    </a:cubicBezTo>
                    <a:cubicBezTo>
                      <a:pt x="223" y="912"/>
                      <a:pt x="268" y="897"/>
                      <a:pt x="298" y="867"/>
                    </a:cubicBezTo>
                    <a:lnTo>
                      <a:pt x="881" y="284"/>
                    </a:lnTo>
                    <a:cubicBezTo>
                      <a:pt x="953" y="224"/>
                      <a:pt x="953" y="105"/>
                      <a:pt x="881" y="46"/>
                    </a:cubicBezTo>
                    <a:cubicBezTo>
                      <a:pt x="851" y="16"/>
                      <a:pt x="807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86" name="Google Shape;486;p58"/>
              <p:cNvSpPr/>
              <p:nvPr/>
            </p:nvSpPr>
            <p:spPr>
              <a:xfrm>
                <a:off x="926355" y="3044085"/>
                <a:ext cx="29881" cy="28579"/>
              </a:xfrm>
              <a:custGeom>
                <a:rect b="b" l="l" r="r" t="t"/>
                <a:pathLst>
                  <a:path extrusionOk="0" h="900" w="941">
                    <a:moveTo>
                      <a:pt x="762" y="0"/>
                    </a:moveTo>
                    <a:cubicBezTo>
                      <a:pt x="718" y="0"/>
                      <a:pt x="673" y="15"/>
                      <a:pt x="643" y="45"/>
                    </a:cubicBezTo>
                    <a:lnTo>
                      <a:pt x="60" y="616"/>
                    </a:lnTo>
                    <a:cubicBezTo>
                      <a:pt x="0" y="676"/>
                      <a:pt x="0" y="795"/>
                      <a:pt x="60" y="855"/>
                    </a:cubicBezTo>
                    <a:cubicBezTo>
                      <a:pt x="90" y="884"/>
                      <a:pt x="134" y="899"/>
                      <a:pt x="179" y="899"/>
                    </a:cubicBezTo>
                    <a:cubicBezTo>
                      <a:pt x="224" y="899"/>
                      <a:pt x="268" y="884"/>
                      <a:pt x="298" y="855"/>
                    </a:cubicBezTo>
                    <a:lnTo>
                      <a:pt x="881" y="283"/>
                    </a:lnTo>
                    <a:cubicBezTo>
                      <a:pt x="941" y="224"/>
                      <a:pt x="941" y="116"/>
                      <a:pt x="881" y="45"/>
                    </a:cubicBezTo>
                    <a:cubicBezTo>
                      <a:pt x="852" y="15"/>
                      <a:pt x="807" y="0"/>
                      <a:pt x="7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87" name="Google Shape;487;p58"/>
              <p:cNvSpPr/>
              <p:nvPr/>
            </p:nvSpPr>
            <p:spPr>
              <a:xfrm>
                <a:off x="860940" y="2746477"/>
                <a:ext cx="371883" cy="365691"/>
              </a:xfrm>
              <a:custGeom>
                <a:rect b="b" l="l" r="r" t="t"/>
                <a:pathLst>
                  <a:path extrusionOk="0" h="11516" w="11711">
                    <a:moveTo>
                      <a:pt x="11312" y="344"/>
                    </a:moveTo>
                    <a:lnTo>
                      <a:pt x="10835" y="1987"/>
                    </a:lnTo>
                    <a:lnTo>
                      <a:pt x="9680" y="821"/>
                    </a:lnTo>
                    <a:lnTo>
                      <a:pt x="11312" y="344"/>
                    </a:lnTo>
                    <a:close/>
                    <a:moveTo>
                      <a:pt x="4882" y="3821"/>
                    </a:moveTo>
                    <a:lnTo>
                      <a:pt x="2822" y="5881"/>
                    </a:lnTo>
                    <a:lnTo>
                      <a:pt x="477" y="5690"/>
                    </a:lnTo>
                    <a:cubicBezTo>
                      <a:pt x="453" y="5690"/>
                      <a:pt x="429" y="5643"/>
                      <a:pt x="465" y="5631"/>
                    </a:cubicBezTo>
                    <a:cubicBezTo>
                      <a:pt x="1477" y="4619"/>
                      <a:pt x="2822" y="4000"/>
                      <a:pt x="4227" y="3881"/>
                    </a:cubicBezTo>
                    <a:lnTo>
                      <a:pt x="4882" y="3821"/>
                    </a:lnTo>
                    <a:close/>
                    <a:moveTo>
                      <a:pt x="2894" y="6297"/>
                    </a:moveTo>
                    <a:lnTo>
                      <a:pt x="3811" y="7226"/>
                    </a:lnTo>
                    <a:lnTo>
                      <a:pt x="3477" y="7571"/>
                    </a:lnTo>
                    <a:lnTo>
                      <a:pt x="2549" y="6643"/>
                    </a:lnTo>
                    <a:lnTo>
                      <a:pt x="2894" y="6297"/>
                    </a:lnTo>
                    <a:close/>
                    <a:moveTo>
                      <a:pt x="2727" y="7333"/>
                    </a:moveTo>
                    <a:lnTo>
                      <a:pt x="3203" y="7810"/>
                    </a:lnTo>
                    <a:lnTo>
                      <a:pt x="2799" y="8226"/>
                    </a:lnTo>
                    <a:cubicBezTo>
                      <a:pt x="2787" y="8238"/>
                      <a:pt x="2763" y="8262"/>
                      <a:pt x="2739" y="8298"/>
                    </a:cubicBezTo>
                    <a:lnTo>
                      <a:pt x="2310" y="7869"/>
                    </a:lnTo>
                    <a:cubicBezTo>
                      <a:pt x="2287" y="7833"/>
                      <a:pt x="2287" y="7774"/>
                      <a:pt x="2310" y="7750"/>
                    </a:cubicBezTo>
                    <a:lnTo>
                      <a:pt x="2727" y="7333"/>
                    </a:lnTo>
                    <a:close/>
                    <a:moveTo>
                      <a:pt x="9311" y="916"/>
                    </a:moveTo>
                    <a:lnTo>
                      <a:pt x="10740" y="2345"/>
                    </a:lnTo>
                    <a:lnTo>
                      <a:pt x="10299" y="3821"/>
                    </a:lnTo>
                    <a:lnTo>
                      <a:pt x="5597" y="8524"/>
                    </a:lnTo>
                    <a:lnTo>
                      <a:pt x="4680" y="7595"/>
                    </a:lnTo>
                    <a:lnTo>
                      <a:pt x="6823" y="5452"/>
                    </a:lnTo>
                    <a:cubicBezTo>
                      <a:pt x="6966" y="5309"/>
                      <a:pt x="7001" y="5035"/>
                      <a:pt x="6811" y="4833"/>
                    </a:cubicBezTo>
                    <a:cubicBezTo>
                      <a:pt x="6728" y="4750"/>
                      <a:pt x="6617" y="4708"/>
                      <a:pt x="6506" y="4708"/>
                    </a:cubicBezTo>
                    <a:cubicBezTo>
                      <a:pt x="6394" y="4708"/>
                      <a:pt x="6281" y="4750"/>
                      <a:pt x="6192" y="4833"/>
                    </a:cubicBezTo>
                    <a:lnTo>
                      <a:pt x="4049" y="6976"/>
                    </a:lnTo>
                    <a:lnTo>
                      <a:pt x="3132" y="6047"/>
                    </a:lnTo>
                    <a:lnTo>
                      <a:pt x="7835" y="1344"/>
                    </a:lnTo>
                    <a:lnTo>
                      <a:pt x="9311" y="916"/>
                    </a:lnTo>
                    <a:close/>
                    <a:moveTo>
                      <a:pt x="6495" y="5047"/>
                    </a:moveTo>
                    <a:cubicBezTo>
                      <a:pt x="6522" y="5047"/>
                      <a:pt x="6549" y="5059"/>
                      <a:pt x="6573" y="5083"/>
                    </a:cubicBezTo>
                    <a:cubicBezTo>
                      <a:pt x="6609" y="5131"/>
                      <a:pt x="6609" y="5178"/>
                      <a:pt x="6573" y="5226"/>
                    </a:cubicBezTo>
                    <a:lnTo>
                      <a:pt x="4311" y="7488"/>
                    </a:lnTo>
                    <a:lnTo>
                      <a:pt x="3203" y="8595"/>
                    </a:lnTo>
                    <a:cubicBezTo>
                      <a:pt x="3180" y="8619"/>
                      <a:pt x="3153" y="8631"/>
                      <a:pt x="3127" y="8631"/>
                    </a:cubicBezTo>
                    <a:cubicBezTo>
                      <a:pt x="3102" y="8631"/>
                      <a:pt x="3078" y="8619"/>
                      <a:pt x="3060" y="8595"/>
                    </a:cubicBezTo>
                    <a:cubicBezTo>
                      <a:pt x="3013" y="8548"/>
                      <a:pt x="3013" y="8488"/>
                      <a:pt x="3060" y="8441"/>
                    </a:cubicBezTo>
                    <a:lnTo>
                      <a:pt x="6418" y="5083"/>
                    </a:lnTo>
                    <a:cubicBezTo>
                      <a:pt x="6442" y="5059"/>
                      <a:pt x="6469" y="5047"/>
                      <a:pt x="6495" y="5047"/>
                    </a:cubicBezTo>
                    <a:close/>
                    <a:moveTo>
                      <a:pt x="4430" y="7857"/>
                    </a:moveTo>
                    <a:lnTo>
                      <a:pt x="5346" y="8786"/>
                    </a:lnTo>
                    <a:lnTo>
                      <a:pt x="5001" y="9119"/>
                    </a:lnTo>
                    <a:lnTo>
                      <a:pt x="4989" y="9119"/>
                    </a:lnTo>
                    <a:lnTo>
                      <a:pt x="4084" y="8202"/>
                    </a:lnTo>
                    <a:lnTo>
                      <a:pt x="4430" y="7857"/>
                    </a:lnTo>
                    <a:close/>
                    <a:moveTo>
                      <a:pt x="3846" y="8429"/>
                    </a:moveTo>
                    <a:lnTo>
                      <a:pt x="4323" y="8905"/>
                    </a:lnTo>
                    <a:lnTo>
                      <a:pt x="3906" y="9322"/>
                    </a:lnTo>
                    <a:cubicBezTo>
                      <a:pt x="3894" y="9334"/>
                      <a:pt x="3858" y="9357"/>
                      <a:pt x="3846" y="9357"/>
                    </a:cubicBezTo>
                    <a:cubicBezTo>
                      <a:pt x="3834" y="9357"/>
                      <a:pt x="3811" y="9357"/>
                      <a:pt x="3787" y="9322"/>
                    </a:cubicBezTo>
                    <a:lnTo>
                      <a:pt x="3358" y="8905"/>
                    </a:lnTo>
                    <a:cubicBezTo>
                      <a:pt x="3382" y="8893"/>
                      <a:pt x="3394" y="8881"/>
                      <a:pt x="3430" y="8845"/>
                    </a:cubicBezTo>
                    <a:lnTo>
                      <a:pt x="3846" y="8429"/>
                    </a:lnTo>
                    <a:close/>
                    <a:moveTo>
                      <a:pt x="11322" y="1"/>
                    </a:moveTo>
                    <a:cubicBezTo>
                      <a:pt x="11295" y="1"/>
                      <a:pt x="11267" y="4"/>
                      <a:pt x="11240" y="11"/>
                    </a:cubicBezTo>
                    <a:cubicBezTo>
                      <a:pt x="10514" y="213"/>
                      <a:pt x="8394" y="844"/>
                      <a:pt x="7704" y="1035"/>
                    </a:cubicBezTo>
                    <a:cubicBezTo>
                      <a:pt x="7668" y="1047"/>
                      <a:pt x="7656" y="1059"/>
                      <a:pt x="7621" y="1083"/>
                    </a:cubicBezTo>
                    <a:lnTo>
                      <a:pt x="5263" y="3440"/>
                    </a:lnTo>
                    <a:lnTo>
                      <a:pt x="4203" y="3535"/>
                    </a:lnTo>
                    <a:cubicBezTo>
                      <a:pt x="2703" y="3654"/>
                      <a:pt x="1286" y="4321"/>
                      <a:pt x="227" y="5381"/>
                    </a:cubicBezTo>
                    <a:cubicBezTo>
                      <a:pt x="1" y="5595"/>
                      <a:pt x="143" y="5988"/>
                      <a:pt x="465" y="6024"/>
                    </a:cubicBezTo>
                    <a:lnTo>
                      <a:pt x="2525" y="6190"/>
                    </a:lnTo>
                    <a:lnTo>
                      <a:pt x="2310" y="6405"/>
                    </a:lnTo>
                    <a:cubicBezTo>
                      <a:pt x="2179" y="6536"/>
                      <a:pt x="2179" y="6750"/>
                      <a:pt x="2310" y="6881"/>
                    </a:cubicBezTo>
                    <a:lnTo>
                      <a:pt x="2525" y="7083"/>
                    </a:lnTo>
                    <a:lnTo>
                      <a:pt x="2108" y="7500"/>
                    </a:lnTo>
                    <a:cubicBezTo>
                      <a:pt x="1941" y="7667"/>
                      <a:pt x="1941" y="7941"/>
                      <a:pt x="2108" y="8095"/>
                    </a:cubicBezTo>
                    <a:lnTo>
                      <a:pt x="3561" y="9560"/>
                    </a:lnTo>
                    <a:cubicBezTo>
                      <a:pt x="3644" y="9643"/>
                      <a:pt x="3751" y="9685"/>
                      <a:pt x="3858" y="9685"/>
                    </a:cubicBezTo>
                    <a:cubicBezTo>
                      <a:pt x="3965" y="9685"/>
                      <a:pt x="4073" y="9643"/>
                      <a:pt x="4156" y="9560"/>
                    </a:cubicBezTo>
                    <a:lnTo>
                      <a:pt x="4573" y="9143"/>
                    </a:lnTo>
                    <a:lnTo>
                      <a:pt x="4763" y="9334"/>
                    </a:lnTo>
                    <a:cubicBezTo>
                      <a:pt x="4835" y="9399"/>
                      <a:pt x="4924" y="9432"/>
                      <a:pt x="5015" y="9432"/>
                    </a:cubicBezTo>
                    <a:cubicBezTo>
                      <a:pt x="5105" y="9432"/>
                      <a:pt x="5198" y="9399"/>
                      <a:pt x="5275" y="9334"/>
                    </a:cubicBezTo>
                    <a:lnTo>
                      <a:pt x="5477" y="9131"/>
                    </a:lnTo>
                    <a:lnTo>
                      <a:pt x="5656" y="11179"/>
                    </a:lnTo>
                    <a:cubicBezTo>
                      <a:pt x="5680" y="11334"/>
                      <a:pt x="5763" y="11453"/>
                      <a:pt x="5894" y="11500"/>
                    </a:cubicBezTo>
                    <a:cubicBezTo>
                      <a:pt x="5935" y="11511"/>
                      <a:pt x="5975" y="11516"/>
                      <a:pt x="6015" y="11516"/>
                    </a:cubicBezTo>
                    <a:cubicBezTo>
                      <a:pt x="6115" y="11516"/>
                      <a:pt x="6210" y="11482"/>
                      <a:pt x="6287" y="11405"/>
                    </a:cubicBezTo>
                    <a:cubicBezTo>
                      <a:pt x="6942" y="10750"/>
                      <a:pt x="7430" y="9977"/>
                      <a:pt x="7763" y="9119"/>
                    </a:cubicBezTo>
                    <a:cubicBezTo>
                      <a:pt x="7787" y="9024"/>
                      <a:pt x="7740" y="8941"/>
                      <a:pt x="7656" y="8893"/>
                    </a:cubicBezTo>
                    <a:cubicBezTo>
                      <a:pt x="7635" y="8885"/>
                      <a:pt x="7614" y="8881"/>
                      <a:pt x="7594" y="8881"/>
                    </a:cubicBezTo>
                    <a:cubicBezTo>
                      <a:pt x="7525" y="8881"/>
                      <a:pt x="7467" y="8926"/>
                      <a:pt x="7430" y="9000"/>
                    </a:cubicBezTo>
                    <a:cubicBezTo>
                      <a:pt x="7132" y="9810"/>
                      <a:pt x="6656" y="10560"/>
                      <a:pt x="6037" y="11167"/>
                    </a:cubicBezTo>
                    <a:cubicBezTo>
                      <a:pt x="6027" y="11172"/>
                      <a:pt x="6015" y="11175"/>
                      <a:pt x="6005" y="11175"/>
                    </a:cubicBezTo>
                    <a:cubicBezTo>
                      <a:pt x="5990" y="11175"/>
                      <a:pt x="5978" y="11169"/>
                      <a:pt x="5978" y="11155"/>
                    </a:cubicBezTo>
                    <a:lnTo>
                      <a:pt x="5763" y="8822"/>
                    </a:lnTo>
                    <a:lnTo>
                      <a:pt x="7835" y="6750"/>
                    </a:lnTo>
                    <a:lnTo>
                      <a:pt x="7835" y="6750"/>
                    </a:lnTo>
                    <a:cubicBezTo>
                      <a:pt x="7763" y="7583"/>
                      <a:pt x="7740" y="7810"/>
                      <a:pt x="7656" y="8238"/>
                    </a:cubicBezTo>
                    <a:cubicBezTo>
                      <a:pt x="7644" y="8322"/>
                      <a:pt x="7680" y="8417"/>
                      <a:pt x="7787" y="8441"/>
                    </a:cubicBezTo>
                    <a:cubicBezTo>
                      <a:pt x="7803" y="8445"/>
                      <a:pt x="7819" y="8447"/>
                      <a:pt x="7834" y="8447"/>
                    </a:cubicBezTo>
                    <a:cubicBezTo>
                      <a:pt x="7909" y="8447"/>
                      <a:pt x="7972" y="8399"/>
                      <a:pt x="8002" y="8310"/>
                    </a:cubicBezTo>
                    <a:cubicBezTo>
                      <a:pt x="8121" y="7786"/>
                      <a:pt x="8121" y="7548"/>
                      <a:pt x="8216" y="6393"/>
                    </a:cubicBezTo>
                    <a:lnTo>
                      <a:pt x="10585" y="4023"/>
                    </a:lnTo>
                    <a:cubicBezTo>
                      <a:pt x="10597" y="4011"/>
                      <a:pt x="10621" y="3976"/>
                      <a:pt x="10633" y="3952"/>
                    </a:cubicBezTo>
                    <a:lnTo>
                      <a:pt x="11109" y="2345"/>
                    </a:lnTo>
                    <a:lnTo>
                      <a:pt x="11669" y="404"/>
                    </a:lnTo>
                    <a:cubicBezTo>
                      <a:pt x="11711" y="193"/>
                      <a:pt x="11529" y="1"/>
                      <a:pt x="1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88" name="Google Shape;488;p58"/>
              <p:cNvSpPr/>
              <p:nvPr/>
            </p:nvSpPr>
            <p:spPr>
              <a:xfrm>
                <a:off x="1070396" y="2832057"/>
                <a:ext cx="90406" cy="69035"/>
              </a:xfrm>
              <a:custGeom>
                <a:rect b="b" l="l" r="r" t="t"/>
                <a:pathLst>
                  <a:path extrusionOk="0" h="2174" w="2847">
                    <a:moveTo>
                      <a:pt x="1730" y="0"/>
                    </a:moveTo>
                    <a:cubicBezTo>
                      <a:pt x="1668" y="0"/>
                      <a:pt x="1610" y="44"/>
                      <a:pt x="1584" y="114"/>
                    </a:cubicBezTo>
                    <a:cubicBezTo>
                      <a:pt x="1537" y="197"/>
                      <a:pt x="1584" y="293"/>
                      <a:pt x="1668" y="328"/>
                    </a:cubicBezTo>
                    <a:cubicBezTo>
                      <a:pt x="2179" y="554"/>
                      <a:pt x="2299" y="1221"/>
                      <a:pt x="1906" y="1614"/>
                    </a:cubicBezTo>
                    <a:cubicBezTo>
                      <a:pt x="1751" y="1769"/>
                      <a:pt x="1551" y="1846"/>
                      <a:pt x="1350" y="1846"/>
                    </a:cubicBezTo>
                    <a:cubicBezTo>
                      <a:pt x="1150" y="1846"/>
                      <a:pt x="947" y="1769"/>
                      <a:pt x="786" y="1614"/>
                    </a:cubicBezTo>
                    <a:cubicBezTo>
                      <a:pt x="405" y="1221"/>
                      <a:pt x="525" y="566"/>
                      <a:pt x="1025" y="328"/>
                    </a:cubicBezTo>
                    <a:cubicBezTo>
                      <a:pt x="1120" y="293"/>
                      <a:pt x="1144" y="197"/>
                      <a:pt x="1120" y="114"/>
                    </a:cubicBezTo>
                    <a:cubicBezTo>
                      <a:pt x="1083" y="41"/>
                      <a:pt x="1019" y="10"/>
                      <a:pt x="954" y="10"/>
                    </a:cubicBezTo>
                    <a:cubicBezTo>
                      <a:pt x="934" y="10"/>
                      <a:pt x="913" y="13"/>
                      <a:pt x="894" y="19"/>
                    </a:cubicBezTo>
                    <a:cubicBezTo>
                      <a:pt x="179" y="352"/>
                      <a:pt x="1" y="1281"/>
                      <a:pt x="572" y="1852"/>
                    </a:cubicBezTo>
                    <a:cubicBezTo>
                      <a:pt x="786" y="2078"/>
                      <a:pt x="1072" y="2174"/>
                      <a:pt x="1370" y="2174"/>
                    </a:cubicBezTo>
                    <a:cubicBezTo>
                      <a:pt x="2334" y="2162"/>
                      <a:pt x="2846" y="947"/>
                      <a:pt x="2132" y="245"/>
                    </a:cubicBezTo>
                    <a:cubicBezTo>
                      <a:pt x="2037" y="150"/>
                      <a:pt x="1918" y="66"/>
                      <a:pt x="1798" y="19"/>
                    </a:cubicBezTo>
                    <a:cubicBezTo>
                      <a:pt x="1776" y="6"/>
                      <a:pt x="1753" y="0"/>
                      <a:pt x="17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grpSp>
        <p:nvGrpSpPr>
          <p:cNvPr id="489" name="Google Shape;489;p58"/>
          <p:cNvGrpSpPr/>
          <p:nvPr/>
        </p:nvGrpSpPr>
        <p:grpSpPr>
          <a:xfrm>
            <a:off x="6919584" y="3677123"/>
            <a:ext cx="180234" cy="180234"/>
            <a:chOff x="1171975" y="4489900"/>
            <a:chExt cx="307200" cy="307200"/>
          </a:xfrm>
        </p:grpSpPr>
        <p:grpSp>
          <p:nvGrpSpPr>
            <p:cNvPr id="490" name="Google Shape;490;p58"/>
            <p:cNvGrpSpPr/>
            <p:nvPr/>
          </p:nvGrpSpPr>
          <p:grpSpPr>
            <a:xfrm>
              <a:off x="1233964" y="4582984"/>
              <a:ext cx="183210" cy="121048"/>
              <a:chOff x="5206262" y="4174817"/>
              <a:chExt cx="397763" cy="262804"/>
            </a:xfrm>
          </p:grpSpPr>
          <p:sp>
            <p:nvSpPr>
              <p:cNvPr id="491" name="Google Shape;491;p58"/>
              <p:cNvSpPr/>
              <p:nvPr/>
            </p:nvSpPr>
            <p:spPr>
              <a:xfrm>
                <a:off x="5206262" y="4177104"/>
                <a:ext cx="397763" cy="260518"/>
              </a:xfrm>
              <a:custGeom>
                <a:rect b="b" l="l" r="r" t="t"/>
                <a:pathLst>
                  <a:path extrusionOk="0" h="8204" w="12526">
                    <a:moveTo>
                      <a:pt x="3655" y="381"/>
                    </a:moveTo>
                    <a:cubicBezTo>
                      <a:pt x="3989" y="381"/>
                      <a:pt x="4298" y="500"/>
                      <a:pt x="4536" y="738"/>
                    </a:cubicBezTo>
                    <a:lnTo>
                      <a:pt x="7049" y="3120"/>
                    </a:lnTo>
                    <a:lnTo>
                      <a:pt x="5644" y="3120"/>
                    </a:lnTo>
                    <a:lnTo>
                      <a:pt x="3512" y="381"/>
                    </a:lnTo>
                    <a:close/>
                    <a:moveTo>
                      <a:pt x="10585" y="3477"/>
                    </a:moveTo>
                    <a:cubicBezTo>
                      <a:pt x="10882" y="3501"/>
                      <a:pt x="11156" y="3620"/>
                      <a:pt x="11382" y="3846"/>
                    </a:cubicBezTo>
                    <a:lnTo>
                      <a:pt x="11502" y="3965"/>
                    </a:lnTo>
                    <a:lnTo>
                      <a:pt x="10763" y="3965"/>
                    </a:lnTo>
                    <a:lnTo>
                      <a:pt x="10763" y="3953"/>
                    </a:lnTo>
                    <a:cubicBezTo>
                      <a:pt x="10656" y="3953"/>
                      <a:pt x="10585" y="3858"/>
                      <a:pt x="10585" y="3775"/>
                    </a:cubicBezTo>
                    <a:lnTo>
                      <a:pt x="10585" y="3477"/>
                    </a:lnTo>
                    <a:close/>
                    <a:moveTo>
                      <a:pt x="7906" y="4263"/>
                    </a:moveTo>
                    <a:lnTo>
                      <a:pt x="4536" y="7430"/>
                    </a:lnTo>
                    <a:cubicBezTo>
                      <a:pt x="4298" y="7656"/>
                      <a:pt x="3989" y="7787"/>
                      <a:pt x="3655" y="7787"/>
                    </a:cubicBezTo>
                    <a:lnTo>
                      <a:pt x="3512" y="7787"/>
                    </a:lnTo>
                    <a:lnTo>
                      <a:pt x="6263" y="4263"/>
                    </a:lnTo>
                    <a:close/>
                    <a:moveTo>
                      <a:pt x="3381" y="0"/>
                    </a:moveTo>
                    <a:cubicBezTo>
                      <a:pt x="3262" y="0"/>
                      <a:pt x="3155" y="60"/>
                      <a:pt x="3108" y="179"/>
                    </a:cubicBezTo>
                    <a:cubicBezTo>
                      <a:pt x="3060" y="286"/>
                      <a:pt x="3060" y="405"/>
                      <a:pt x="3143" y="512"/>
                    </a:cubicBezTo>
                    <a:lnTo>
                      <a:pt x="5167" y="3120"/>
                    </a:lnTo>
                    <a:lnTo>
                      <a:pt x="2512" y="3120"/>
                    </a:lnTo>
                    <a:cubicBezTo>
                      <a:pt x="2405" y="3120"/>
                      <a:pt x="2310" y="3060"/>
                      <a:pt x="2250" y="2965"/>
                    </a:cubicBezTo>
                    <a:lnTo>
                      <a:pt x="1429" y="1536"/>
                    </a:lnTo>
                    <a:cubicBezTo>
                      <a:pt x="1310" y="1334"/>
                      <a:pt x="1084" y="1215"/>
                      <a:pt x="845" y="1215"/>
                    </a:cubicBezTo>
                    <a:lnTo>
                      <a:pt x="310" y="1215"/>
                    </a:lnTo>
                    <a:cubicBezTo>
                      <a:pt x="143" y="1215"/>
                      <a:pt x="0" y="1346"/>
                      <a:pt x="0" y="1524"/>
                    </a:cubicBezTo>
                    <a:lnTo>
                      <a:pt x="0" y="4394"/>
                    </a:lnTo>
                    <a:cubicBezTo>
                      <a:pt x="0" y="4763"/>
                      <a:pt x="310" y="5084"/>
                      <a:pt x="679" y="5084"/>
                    </a:cubicBezTo>
                    <a:lnTo>
                      <a:pt x="2262" y="5084"/>
                    </a:lnTo>
                    <a:cubicBezTo>
                      <a:pt x="2369" y="5084"/>
                      <a:pt x="2441" y="4989"/>
                      <a:pt x="2441" y="4906"/>
                    </a:cubicBezTo>
                    <a:cubicBezTo>
                      <a:pt x="2441" y="4810"/>
                      <a:pt x="2346" y="4727"/>
                      <a:pt x="2262" y="4727"/>
                    </a:cubicBezTo>
                    <a:lnTo>
                      <a:pt x="679" y="4727"/>
                    </a:lnTo>
                    <a:cubicBezTo>
                      <a:pt x="500" y="4727"/>
                      <a:pt x="369" y="4572"/>
                      <a:pt x="369" y="4406"/>
                    </a:cubicBezTo>
                    <a:lnTo>
                      <a:pt x="369" y="1596"/>
                    </a:lnTo>
                    <a:lnTo>
                      <a:pt x="845" y="1596"/>
                    </a:lnTo>
                    <a:cubicBezTo>
                      <a:pt x="965" y="1596"/>
                      <a:pt x="1060" y="1655"/>
                      <a:pt x="1119" y="1750"/>
                    </a:cubicBezTo>
                    <a:lnTo>
                      <a:pt x="1929" y="3179"/>
                    </a:lnTo>
                    <a:cubicBezTo>
                      <a:pt x="2048" y="3382"/>
                      <a:pt x="2274" y="3513"/>
                      <a:pt x="2512" y="3513"/>
                    </a:cubicBezTo>
                    <a:lnTo>
                      <a:pt x="10192" y="3513"/>
                    </a:lnTo>
                    <a:lnTo>
                      <a:pt x="10192" y="3834"/>
                    </a:lnTo>
                    <a:cubicBezTo>
                      <a:pt x="10192" y="4132"/>
                      <a:pt x="10442" y="4382"/>
                      <a:pt x="10740" y="4382"/>
                    </a:cubicBezTo>
                    <a:lnTo>
                      <a:pt x="11835" y="4382"/>
                    </a:lnTo>
                    <a:lnTo>
                      <a:pt x="12049" y="4620"/>
                    </a:lnTo>
                    <a:cubicBezTo>
                      <a:pt x="12085" y="4644"/>
                      <a:pt x="12109" y="4703"/>
                      <a:pt x="12133" y="4751"/>
                    </a:cubicBezTo>
                    <a:lnTo>
                      <a:pt x="7942" y="4751"/>
                    </a:lnTo>
                    <a:lnTo>
                      <a:pt x="8454" y="4275"/>
                    </a:lnTo>
                    <a:cubicBezTo>
                      <a:pt x="8513" y="4227"/>
                      <a:pt x="8525" y="4144"/>
                      <a:pt x="8501" y="4072"/>
                    </a:cubicBezTo>
                    <a:cubicBezTo>
                      <a:pt x="8465" y="3989"/>
                      <a:pt x="8406" y="3953"/>
                      <a:pt x="8334" y="3953"/>
                    </a:cubicBezTo>
                    <a:lnTo>
                      <a:pt x="6203" y="3953"/>
                    </a:lnTo>
                    <a:cubicBezTo>
                      <a:pt x="6120" y="3953"/>
                      <a:pt x="6025" y="3989"/>
                      <a:pt x="5965" y="4072"/>
                    </a:cubicBezTo>
                    <a:lnTo>
                      <a:pt x="5441" y="4739"/>
                    </a:lnTo>
                    <a:lnTo>
                      <a:pt x="3120" y="4739"/>
                    </a:lnTo>
                    <a:cubicBezTo>
                      <a:pt x="3024" y="4739"/>
                      <a:pt x="2941" y="4822"/>
                      <a:pt x="2941" y="4918"/>
                    </a:cubicBezTo>
                    <a:cubicBezTo>
                      <a:pt x="2941" y="5001"/>
                      <a:pt x="3036" y="5096"/>
                      <a:pt x="3120" y="5096"/>
                    </a:cubicBezTo>
                    <a:lnTo>
                      <a:pt x="5167" y="5096"/>
                    </a:lnTo>
                    <a:lnTo>
                      <a:pt x="3143" y="7704"/>
                    </a:lnTo>
                    <a:cubicBezTo>
                      <a:pt x="3060" y="7787"/>
                      <a:pt x="3048" y="7918"/>
                      <a:pt x="3108" y="8025"/>
                    </a:cubicBezTo>
                    <a:cubicBezTo>
                      <a:pt x="3155" y="8132"/>
                      <a:pt x="3274" y="8204"/>
                      <a:pt x="3381" y="8204"/>
                    </a:cubicBezTo>
                    <a:lnTo>
                      <a:pt x="3643" y="8204"/>
                    </a:lnTo>
                    <a:cubicBezTo>
                      <a:pt x="4060" y="8204"/>
                      <a:pt x="4477" y="8037"/>
                      <a:pt x="4775" y="7763"/>
                    </a:cubicBezTo>
                    <a:lnTo>
                      <a:pt x="7572" y="5108"/>
                    </a:lnTo>
                    <a:lnTo>
                      <a:pt x="12252" y="5108"/>
                    </a:lnTo>
                    <a:cubicBezTo>
                      <a:pt x="12395" y="5108"/>
                      <a:pt x="12525" y="4989"/>
                      <a:pt x="12525" y="4822"/>
                    </a:cubicBezTo>
                    <a:cubicBezTo>
                      <a:pt x="12525" y="4584"/>
                      <a:pt x="12466" y="4406"/>
                      <a:pt x="12335" y="4286"/>
                    </a:cubicBezTo>
                    <a:lnTo>
                      <a:pt x="11621" y="3572"/>
                    </a:lnTo>
                    <a:cubicBezTo>
                      <a:pt x="11311" y="3263"/>
                      <a:pt x="10894" y="3096"/>
                      <a:pt x="10466" y="3096"/>
                    </a:cubicBezTo>
                    <a:lnTo>
                      <a:pt x="7572" y="3096"/>
                    </a:lnTo>
                    <a:lnTo>
                      <a:pt x="4775" y="453"/>
                    </a:lnTo>
                    <a:cubicBezTo>
                      <a:pt x="4465" y="155"/>
                      <a:pt x="4060" y="0"/>
                      <a:pt x="3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92" name="Google Shape;492;p58"/>
              <p:cNvSpPr/>
              <p:nvPr/>
            </p:nvSpPr>
            <p:spPr>
              <a:xfrm>
                <a:off x="5434231" y="4174817"/>
                <a:ext cx="167539" cy="70369"/>
              </a:xfrm>
              <a:custGeom>
                <a:rect b="b" l="l" r="r" t="t"/>
                <a:pathLst>
                  <a:path extrusionOk="0" h="2216" w="5276">
                    <a:moveTo>
                      <a:pt x="2596" y="1"/>
                    </a:moveTo>
                    <a:cubicBezTo>
                      <a:pt x="1965" y="1"/>
                      <a:pt x="1417" y="418"/>
                      <a:pt x="1251" y="1013"/>
                    </a:cubicBezTo>
                    <a:cubicBezTo>
                      <a:pt x="1179" y="1001"/>
                      <a:pt x="1108" y="1001"/>
                      <a:pt x="1048" y="1001"/>
                    </a:cubicBezTo>
                    <a:cubicBezTo>
                      <a:pt x="465" y="1001"/>
                      <a:pt x="1" y="1465"/>
                      <a:pt x="1" y="2037"/>
                    </a:cubicBezTo>
                    <a:cubicBezTo>
                      <a:pt x="24" y="2132"/>
                      <a:pt x="96" y="2203"/>
                      <a:pt x="203" y="2203"/>
                    </a:cubicBezTo>
                    <a:lnTo>
                      <a:pt x="3358" y="2203"/>
                    </a:lnTo>
                    <a:cubicBezTo>
                      <a:pt x="3465" y="2203"/>
                      <a:pt x="3537" y="2120"/>
                      <a:pt x="3537" y="2025"/>
                    </a:cubicBezTo>
                    <a:cubicBezTo>
                      <a:pt x="3537" y="1918"/>
                      <a:pt x="3441" y="1846"/>
                      <a:pt x="3358" y="1846"/>
                    </a:cubicBezTo>
                    <a:lnTo>
                      <a:pt x="405" y="1846"/>
                    </a:lnTo>
                    <a:cubicBezTo>
                      <a:pt x="489" y="1561"/>
                      <a:pt x="751" y="1358"/>
                      <a:pt x="1048" y="1358"/>
                    </a:cubicBezTo>
                    <a:cubicBezTo>
                      <a:pt x="1144" y="1358"/>
                      <a:pt x="1239" y="1370"/>
                      <a:pt x="1334" y="1418"/>
                    </a:cubicBezTo>
                    <a:cubicBezTo>
                      <a:pt x="1359" y="1428"/>
                      <a:pt x="1384" y="1431"/>
                      <a:pt x="1409" y="1431"/>
                    </a:cubicBezTo>
                    <a:cubicBezTo>
                      <a:pt x="1442" y="1431"/>
                      <a:pt x="1473" y="1425"/>
                      <a:pt x="1501" y="1418"/>
                    </a:cubicBezTo>
                    <a:cubicBezTo>
                      <a:pt x="1536" y="1382"/>
                      <a:pt x="1584" y="1346"/>
                      <a:pt x="1584" y="1287"/>
                    </a:cubicBezTo>
                    <a:cubicBezTo>
                      <a:pt x="1644" y="763"/>
                      <a:pt x="2096" y="370"/>
                      <a:pt x="2608" y="370"/>
                    </a:cubicBezTo>
                    <a:cubicBezTo>
                      <a:pt x="3084" y="370"/>
                      <a:pt x="3489" y="691"/>
                      <a:pt x="3608" y="1144"/>
                    </a:cubicBezTo>
                    <a:cubicBezTo>
                      <a:pt x="3620" y="1191"/>
                      <a:pt x="3656" y="1239"/>
                      <a:pt x="3703" y="1263"/>
                    </a:cubicBezTo>
                    <a:cubicBezTo>
                      <a:pt x="3726" y="1286"/>
                      <a:pt x="3758" y="1294"/>
                      <a:pt x="3791" y="1294"/>
                    </a:cubicBezTo>
                    <a:cubicBezTo>
                      <a:pt x="3810" y="1294"/>
                      <a:pt x="3829" y="1291"/>
                      <a:pt x="3846" y="1287"/>
                    </a:cubicBezTo>
                    <a:cubicBezTo>
                      <a:pt x="3930" y="1251"/>
                      <a:pt x="4025" y="1239"/>
                      <a:pt x="4120" y="1239"/>
                    </a:cubicBezTo>
                    <a:cubicBezTo>
                      <a:pt x="4501" y="1239"/>
                      <a:pt x="4811" y="1501"/>
                      <a:pt x="4906" y="1858"/>
                    </a:cubicBezTo>
                    <a:lnTo>
                      <a:pt x="4215" y="1858"/>
                    </a:lnTo>
                    <a:cubicBezTo>
                      <a:pt x="4120" y="1858"/>
                      <a:pt x="4037" y="1953"/>
                      <a:pt x="4037" y="2037"/>
                    </a:cubicBezTo>
                    <a:cubicBezTo>
                      <a:pt x="4037" y="2132"/>
                      <a:pt x="4132" y="2215"/>
                      <a:pt x="4215" y="2215"/>
                    </a:cubicBezTo>
                    <a:lnTo>
                      <a:pt x="5096" y="2215"/>
                    </a:lnTo>
                    <a:cubicBezTo>
                      <a:pt x="5204" y="2215"/>
                      <a:pt x="5275" y="2132"/>
                      <a:pt x="5275" y="2037"/>
                    </a:cubicBezTo>
                    <a:cubicBezTo>
                      <a:pt x="5275" y="1406"/>
                      <a:pt x="4751" y="870"/>
                      <a:pt x="4096" y="870"/>
                    </a:cubicBezTo>
                    <a:cubicBezTo>
                      <a:pt x="4025" y="870"/>
                      <a:pt x="3965" y="870"/>
                      <a:pt x="3894" y="882"/>
                    </a:cubicBezTo>
                    <a:cubicBezTo>
                      <a:pt x="3680" y="358"/>
                      <a:pt x="3180" y="1"/>
                      <a:pt x="2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93" name="Google Shape;493;p58"/>
              <p:cNvSpPr/>
              <p:nvPr/>
            </p:nvSpPr>
            <p:spPr>
              <a:xfrm>
                <a:off x="5360877" y="4298852"/>
                <a:ext cx="15147" cy="15147"/>
              </a:xfrm>
              <a:custGeom>
                <a:rect b="b" l="l" r="r" t="t"/>
                <a:pathLst>
                  <a:path extrusionOk="0" h="477" w="477">
                    <a:moveTo>
                      <a:pt x="239" y="0"/>
                    </a:moveTo>
                    <a:cubicBezTo>
                      <a:pt x="96" y="0"/>
                      <a:pt x="1" y="95"/>
                      <a:pt x="1" y="238"/>
                    </a:cubicBezTo>
                    <a:cubicBezTo>
                      <a:pt x="1" y="369"/>
                      <a:pt x="96" y="476"/>
                      <a:pt x="239" y="476"/>
                    </a:cubicBezTo>
                    <a:cubicBezTo>
                      <a:pt x="370" y="476"/>
                      <a:pt x="477" y="381"/>
                      <a:pt x="477" y="238"/>
                    </a:cubicBezTo>
                    <a:cubicBezTo>
                      <a:pt x="477" y="95"/>
                      <a:pt x="370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94" name="Google Shape;494;p58"/>
              <p:cNvSpPr/>
              <p:nvPr/>
            </p:nvSpPr>
            <p:spPr>
              <a:xfrm>
                <a:off x="5329503" y="4298852"/>
                <a:ext cx="15147" cy="15147"/>
              </a:xfrm>
              <a:custGeom>
                <a:rect b="b" l="l" r="r" t="t"/>
                <a:pathLst>
                  <a:path extrusionOk="0" h="477" w="477">
                    <a:moveTo>
                      <a:pt x="239" y="0"/>
                    </a:moveTo>
                    <a:cubicBezTo>
                      <a:pt x="108" y="0"/>
                      <a:pt x="1" y="95"/>
                      <a:pt x="1" y="238"/>
                    </a:cubicBezTo>
                    <a:cubicBezTo>
                      <a:pt x="1" y="369"/>
                      <a:pt x="108" y="476"/>
                      <a:pt x="239" y="476"/>
                    </a:cubicBezTo>
                    <a:cubicBezTo>
                      <a:pt x="370" y="476"/>
                      <a:pt x="477" y="381"/>
                      <a:pt x="477" y="238"/>
                    </a:cubicBezTo>
                    <a:cubicBezTo>
                      <a:pt x="477" y="95"/>
                      <a:pt x="370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95" name="Google Shape;495;p58"/>
              <p:cNvSpPr/>
              <p:nvPr/>
            </p:nvSpPr>
            <p:spPr>
              <a:xfrm>
                <a:off x="5298511" y="4299202"/>
                <a:ext cx="14766" cy="15179"/>
              </a:xfrm>
              <a:custGeom>
                <a:rect b="b" l="l" r="r" t="t"/>
                <a:pathLst>
                  <a:path extrusionOk="0" h="478" w="465">
                    <a:moveTo>
                      <a:pt x="238" y="1"/>
                    </a:moveTo>
                    <a:cubicBezTo>
                      <a:pt x="95" y="1"/>
                      <a:pt x="0" y="108"/>
                      <a:pt x="0" y="239"/>
                    </a:cubicBezTo>
                    <a:cubicBezTo>
                      <a:pt x="0" y="370"/>
                      <a:pt x="95" y="477"/>
                      <a:pt x="238" y="477"/>
                    </a:cubicBezTo>
                    <a:cubicBezTo>
                      <a:pt x="369" y="477"/>
                      <a:pt x="465" y="370"/>
                      <a:pt x="465" y="239"/>
                    </a:cubicBezTo>
                    <a:cubicBezTo>
                      <a:pt x="465" y="108"/>
                      <a:pt x="369" y="1"/>
                      <a:pt x="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96" name="Google Shape;496;p58"/>
              <p:cNvSpPr/>
              <p:nvPr/>
            </p:nvSpPr>
            <p:spPr>
              <a:xfrm>
                <a:off x="5267137" y="4298852"/>
                <a:ext cx="15147" cy="15147"/>
              </a:xfrm>
              <a:custGeom>
                <a:rect b="b" l="l" r="r" t="t"/>
                <a:pathLst>
                  <a:path extrusionOk="0" h="477" w="477">
                    <a:moveTo>
                      <a:pt x="238" y="0"/>
                    </a:moveTo>
                    <a:cubicBezTo>
                      <a:pt x="107" y="0"/>
                      <a:pt x="0" y="95"/>
                      <a:pt x="0" y="238"/>
                    </a:cubicBezTo>
                    <a:cubicBezTo>
                      <a:pt x="0" y="369"/>
                      <a:pt x="107" y="476"/>
                      <a:pt x="238" y="476"/>
                    </a:cubicBezTo>
                    <a:cubicBezTo>
                      <a:pt x="369" y="476"/>
                      <a:pt x="476" y="369"/>
                      <a:pt x="476" y="238"/>
                    </a:cubicBezTo>
                    <a:cubicBezTo>
                      <a:pt x="476" y="95"/>
                      <a:pt x="369" y="0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497" name="Google Shape;497;p58"/>
              <p:cNvSpPr/>
              <p:nvPr/>
            </p:nvSpPr>
            <p:spPr>
              <a:xfrm>
                <a:off x="5492470" y="4298852"/>
                <a:ext cx="15147" cy="15147"/>
              </a:xfrm>
              <a:custGeom>
                <a:rect b="b" l="l" r="r" t="t"/>
                <a:pathLst>
                  <a:path extrusionOk="0" h="477" w="477">
                    <a:moveTo>
                      <a:pt x="238" y="0"/>
                    </a:moveTo>
                    <a:cubicBezTo>
                      <a:pt x="107" y="0"/>
                      <a:pt x="0" y="95"/>
                      <a:pt x="0" y="238"/>
                    </a:cubicBezTo>
                    <a:cubicBezTo>
                      <a:pt x="0" y="369"/>
                      <a:pt x="107" y="476"/>
                      <a:pt x="238" y="476"/>
                    </a:cubicBezTo>
                    <a:cubicBezTo>
                      <a:pt x="381" y="476"/>
                      <a:pt x="476" y="381"/>
                      <a:pt x="476" y="238"/>
                    </a:cubicBezTo>
                    <a:cubicBezTo>
                      <a:pt x="476" y="95"/>
                      <a:pt x="381" y="0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498" name="Google Shape;498;p58"/>
            <p:cNvSpPr/>
            <p:nvPr/>
          </p:nvSpPr>
          <p:spPr>
            <a:xfrm>
              <a:off x="1171975" y="4489900"/>
              <a:ext cx="307200" cy="307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9" name="Google Shape;499;p58"/>
          <p:cNvSpPr txBox="1"/>
          <p:nvPr/>
        </p:nvSpPr>
        <p:spPr>
          <a:xfrm>
            <a:off x="613075" y="1640425"/>
            <a:ext cx="13353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Cardiweb</a:t>
            </a:r>
            <a:endParaRPr sz="10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Eulidia</a:t>
            </a:r>
            <a:br>
              <a:rPr lang="fr" sz="1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Ecocea</a:t>
            </a:r>
            <a:endParaRPr sz="10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Ipsosenso</a:t>
            </a:r>
            <a:br>
              <a:rPr lang="fr" sz="1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Steamulo</a:t>
            </a:r>
            <a:endParaRPr sz="10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00" name="Google Shape;500;p58"/>
          <p:cNvSpPr txBox="1"/>
          <p:nvPr/>
        </p:nvSpPr>
        <p:spPr>
          <a:xfrm>
            <a:off x="1419552" y="1640425"/>
            <a:ext cx="13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Coreoz</a:t>
            </a:r>
            <a:br>
              <a:rPr lang="fr" sz="1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Reeliant</a:t>
            </a:r>
            <a:br>
              <a:rPr lang="fr" sz="1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Datatorii</a:t>
            </a:r>
            <a:br>
              <a:rPr lang="fr" sz="1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fr" sz="10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Eneance</a:t>
            </a:r>
            <a:endParaRPr sz="10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01" name="Google Shape;501;p58"/>
          <p:cNvSpPr txBox="1"/>
          <p:nvPr/>
        </p:nvSpPr>
        <p:spPr>
          <a:xfrm>
            <a:off x="613075" y="3295694"/>
            <a:ext cx="35979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latin typeface="Open Sans Light"/>
                <a:ea typeface="Open Sans Light"/>
                <a:cs typeface="Open Sans Light"/>
                <a:sym typeface="Open Sans Light"/>
              </a:rPr>
              <a:t>Comme</a:t>
            </a:r>
            <a:r>
              <a:rPr lang="fr" sz="7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Thomas, Enora, et l’ensemble de l’équipe à Lyon !</a:t>
            </a:r>
            <a:br>
              <a:rPr lang="fr" sz="7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7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Des profils complémentaires pour répondre avec pertinence à vos besoins</a:t>
            </a:r>
            <a:endParaRPr sz="7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502" name="Google Shape;502;p58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773050" y="3677131"/>
            <a:ext cx="501375" cy="646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58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1470125" y="3597536"/>
            <a:ext cx="501375" cy="7259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4" name="Google Shape;504;p58"/>
          <p:cNvGrpSpPr/>
          <p:nvPr/>
        </p:nvGrpSpPr>
        <p:grpSpPr>
          <a:xfrm>
            <a:off x="6853259" y="1703653"/>
            <a:ext cx="286803" cy="372412"/>
            <a:chOff x="6304628" y="1760628"/>
            <a:chExt cx="286803" cy="372412"/>
          </a:xfrm>
        </p:grpSpPr>
        <p:grpSp>
          <p:nvGrpSpPr>
            <p:cNvPr id="505" name="Google Shape;505;p58"/>
            <p:cNvGrpSpPr/>
            <p:nvPr/>
          </p:nvGrpSpPr>
          <p:grpSpPr>
            <a:xfrm>
              <a:off x="6304628" y="1760628"/>
              <a:ext cx="286803" cy="372412"/>
              <a:chOff x="3433948" y="1924998"/>
              <a:chExt cx="179397" cy="232961"/>
            </a:xfrm>
          </p:grpSpPr>
          <p:sp>
            <p:nvSpPr>
              <p:cNvPr id="506" name="Google Shape;506;p58"/>
              <p:cNvSpPr/>
              <p:nvPr/>
            </p:nvSpPr>
            <p:spPr>
              <a:xfrm>
                <a:off x="3446713" y="1934154"/>
                <a:ext cx="149700" cy="1545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58"/>
              <p:cNvSpPr/>
              <p:nvPr/>
            </p:nvSpPr>
            <p:spPr>
              <a:xfrm>
                <a:off x="3433948" y="1924998"/>
                <a:ext cx="179397" cy="232961"/>
              </a:xfrm>
              <a:custGeom>
                <a:rect b="b" l="l" r="r" t="t"/>
                <a:pathLst>
                  <a:path extrusionOk="0" h="3648" w="281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8" name="Google Shape;508;p58"/>
            <p:cNvSpPr/>
            <p:nvPr/>
          </p:nvSpPr>
          <p:spPr>
            <a:xfrm>
              <a:off x="6330969" y="1784609"/>
              <a:ext cx="227100" cy="227100"/>
            </a:xfrm>
            <a:prstGeom prst="donut">
              <a:avLst>
                <a:gd fmla="val 1824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9" name="Google Shape;509;p58"/>
          <p:cNvSpPr txBox="1"/>
          <p:nvPr/>
        </p:nvSpPr>
        <p:spPr>
          <a:xfrm>
            <a:off x="610475" y="710275"/>
            <a:ext cx="454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STEAMULO Lyon</a:t>
            </a:r>
            <a:endParaRPr/>
          </a:p>
        </p:txBody>
      </p:sp>
      <p:pic>
        <p:nvPicPr>
          <p:cNvPr id="510" name="Google Shape;510;p58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6413135" y="229073"/>
            <a:ext cx="910004" cy="39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Google Shape;515;p59"/>
          <p:cNvPicPr preferRelativeResize="0"/>
          <p:nvPr/>
        </p:nvPicPr>
        <p:blipFill rotWithShape="1">
          <a:blip r:embed="rId3">
            <a:alphaModFix/>
          </a:blip>
          <a:srcRect b="15219" l="18327" r="-7082" t="-15220"/>
          <a:stretch/>
        </p:blipFill>
        <p:spPr>
          <a:xfrm>
            <a:off x="3402325" y="-1131800"/>
            <a:ext cx="8353800" cy="6275300"/>
          </a:xfrm>
          <a:prstGeom prst="flowChartPreparation">
            <a:avLst/>
          </a:prstGeom>
          <a:noFill/>
          <a:ln>
            <a:noFill/>
          </a:ln>
        </p:spPr>
      </p:pic>
      <p:sp>
        <p:nvSpPr>
          <p:cNvPr id="516" name="Google Shape;516;p59"/>
          <p:cNvSpPr txBox="1"/>
          <p:nvPr>
            <p:ph type="ctrTitle"/>
          </p:nvPr>
        </p:nvSpPr>
        <p:spPr>
          <a:xfrm>
            <a:off x="614078" y="1573299"/>
            <a:ext cx="38673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NOTRE ADN</a:t>
            </a:r>
            <a:endParaRPr/>
          </a:p>
        </p:txBody>
      </p:sp>
      <p:sp>
        <p:nvSpPr>
          <p:cNvPr id="517" name="Google Shape;517;p59"/>
          <p:cNvSpPr txBox="1"/>
          <p:nvPr>
            <p:ph idx="1" type="subTitle"/>
          </p:nvPr>
        </p:nvSpPr>
        <p:spPr>
          <a:xfrm>
            <a:off x="614075" y="2314225"/>
            <a:ext cx="31953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Concept, méthode et technique</a:t>
            </a:r>
            <a:endParaRPr sz="1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fr" sz="1300"/>
              <a:t>Un passage de relai optimal pour</a:t>
            </a:r>
            <a:br>
              <a:rPr lang="fr" sz="1300"/>
            </a:br>
            <a:r>
              <a:rPr lang="fr" sz="1300"/>
              <a:t>une course parfaite</a:t>
            </a:r>
            <a:endParaRPr sz="1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0"/>
          <p:cNvSpPr txBox="1"/>
          <p:nvPr/>
        </p:nvSpPr>
        <p:spPr>
          <a:xfrm>
            <a:off x="1844227" y="2892425"/>
            <a:ext cx="15486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CONCEPTION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523" name="Google Shape;523;p60"/>
          <p:cNvGrpSpPr/>
          <p:nvPr/>
        </p:nvGrpSpPr>
        <p:grpSpPr>
          <a:xfrm>
            <a:off x="7555750" y="0"/>
            <a:ext cx="1157700" cy="1830319"/>
            <a:chOff x="7098550" y="0"/>
            <a:chExt cx="1157700" cy="1830319"/>
          </a:xfrm>
        </p:grpSpPr>
        <p:sp>
          <p:nvSpPr>
            <p:cNvPr id="524" name="Google Shape;524;p60"/>
            <p:cNvSpPr/>
            <p:nvPr/>
          </p:nvSpPr>
          <p:spPr>
            <a:xfrm>
              <a:off x="7098550" y="0"/>
              <a:ext cx="1157700" cy="1498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60"/>
            <p:cNvSpPr/>
            <p:nvPr/>
          </p:nvSpPr>
          <p:spPr>
            <a:xfrm>
              <a:off x="7098570" y="1156094"/>
              <a:ext cx="1157646" cy="674225"/>
            </a:xfrm>
            <a:prstGeom prst="flowChartPreparation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6" name="Google Shape;526;p60"/>
          <p:cNvSpPr txBox="1"/>
          <p:nvPr>
            <p:ph type="ctrTitle"/>
          </p:nvPr>
        </p:nvSpPr>
        <p:spPr>
          <a:xfrm>
            <a:off x="610474" y="371750"/>
            <a:ext cx="36072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 CONCEPT : L’itinéraire Projet</a:t>
            </a:r>
            <a:endParaRPr/>
          </a:p>
        </p:txBody>
      </p:sp>
      <p:sp>
        <p:nvSpPr>
          <p:cNvPr id="527" name="Google Shape;527;p60"/>
          <p:cNvSpPr txBox="1"/>
          <p:nvPr/>
        </p:nvSpPr>
        <p:spPr>
          <a:xfrm>
            <a:off x="7569928" y="938199"/>
            <a:ext cx="11103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VOTRE</a:t>
            </a:r>
            <a:b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SOLUTION !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28" name="Google Shape;528;p60"/>
          <p:cNvSpPr txBox="1"/>
          <p:nvPr/>
        </p:nvSpPr>
        <p:spPr>
          <a:xfrm>
            <a:off x="1844243" y="3162075"/>
            <a:ext cx="21411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Cadrage fonctionnel</a:t>
            </a:r>
            <a:b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Design centré utilisateur</a:t>
            </a:r>
            <a:b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Architecture technique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29" name="Google Shape;529;p60"/>
          <p:cNvSpPr txBox="1"/>
          <p:nvPr/>
        </p:nvSpPr>
        <p:spPr>
          <a:xfrm flipH="1">
            <a:off x="4060924" y="2572234"/>
            <a:ext cx="23313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Application web ou mobile</a:t>
            </a:r>
            <a:b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Mode itératif agile</a:t>
            </a:r>
            <a:b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Points projet réguliers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30" name="Google Shape;530;p60"/>
          <p:cNvSpPr txBox="1"/>
          <p:nvPr/>
        </p:nvSpPr>
        <p:spPr>
          <a:xfrm flipH="1">
            <a:off x="4061099" y="2304009"/>
            <a:ext cx="25584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DÉVELOPPEMENT SUR-MESURE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531" name="Google Shape;531;p60"/>
          <p:cNvGrpSpPr/>
          <p:nvPr/>
        </p:nvGrpSpPr>
        <p:grpSpPr>
          <a:xfrm>
            <a:off x="7968841" y="603347"/>
            <a:ext cx="350576" cy="280454"/>
            <a:chOff x="7500054" y="2934735"/>
            <a:chExt cx="350576" cy="280454"/>
          </a:xfrm>
        </p:grpSpPr>
        <p:sp>
          <p:nvSpPr>
            <p:cNvPr id="532" name="Google Shape;532;p60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33" name="Google Shape;533;p60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34" name="Google Shape;534;p60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35" name="Google Shape;535;p60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36" name="Google Shape;536;p60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37" name="Google Shape;537;p60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38" name="Google Shape;538;p60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39" name="Google Shape;539;p60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40" name="Google Shape;540;p60"/>
          <p:cNvGrpSpPr/>
          <p:nvPr/>
        </p:nvGrpSpPr>
        <p:grpSpPr>
          <a:xfrm>
            <a:off x="3242554" y="2018057"/>
            <a:ext cx="499533" cy="305136"/>
            <a:chOff x="7009649" y="1541981"/>
            <a:chExt cx="524940" cy="320655"/>
          </a:xfrm>
        </p:grpSpPr>
        <p:sp>
          <p:nvSpPr>
            <p:cNvPr id="541" name="Google Shape;541;p60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2" name="Google Shape;542;p60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3" name="Google Shape;543;p60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4" name="Google Shape;544;p60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5" name="Google Shape;545;p60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6" name="Google Shape;546;p60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7" name="Google Shape;547;p60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8" name="Google Shape;548;p60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49" name="Google Shape;549;p60"/>
          <p:cNvSpPr txBox="1"/>
          <p:nvPr/>
        </p:nvSpPr>
        <p:spPr>
          <a:xfrm flipH="1">
            <a:off x="5034825" y="1496852"/>
            <a:ext cx="23313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Hébergement dans le cloud</a:t>
            </a:r>
            <a:b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fr" sz="1200">
                <a:latin typeface="Open Sans Light"/>
                <a:ea typeface="Open Sans Light"/>
                <a:cs typeface="Open Sans Light"/>
                <a:sym typeface="Open Sans Light"/>
              </a:rPr>
              <a:t>Maintenance applicative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50" name="Google Shape;550;p60"/>
          <p:cNvSpPr txBox="1"/>
          <p:nvPr/>
        </p:nvSpPr>
        <p:spPr>
          <a:xfrm flipH="1">
            <a:off x="4845075" y="1263577"/>
            <a:ext cx="25584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EXPLOITATION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551" name="Google Shape;551;p60"/>
          <p:cNvGrpSpPr/>
          <p:nvPr/>
        </p:nvGrpSpPr>
        <p:grpSpPr>
          <a:xfrm>
            <a:off x="1179077" y="2620909"/>
            <a:ext cx="355993" cy="355612"/>
            <a:chOff x="1749897" y="2894561"/>
            <a:chExt cx="355993" cy="355612"/>
          </a:xfrm>
        </p:grpSpPr>
        <p:sp>
          <p:nvSpPr>
            <p:cNvPr id="552" name="Google Shape;552;p60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3" name="Google Shape;553;p60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4" name="Google Shape;554;p60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5" name="Google Shape;555;p60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6" name="Google Shape;556;p60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7" name="Google Shape;557;p60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8" name="Google Shape;558;p60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9" name="Google Shape;559;p60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60" name="Google Shape;560;p60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61" name="Google Shape;561;p60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62" name="Google Shape;562;p60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63" name="Google Shape;563;p60"/>
          <p:cNvGrpSpPr/>
          <p:nvPr/>
        </p:nvGrpSpPr>
        <p:grpSpPr>
          <a:xfrm>
            <a:off x="5937428" y="734730"/>
            <a:ext cx="380894" cy="305156"/>
            <a:chOff x="1817317" y="2480330"/>
            <a:chExt cx="350958" cy="263043"/>
          </a:xfrm>
        </p:grpSpPr>
        <p:sp>
          <p:nvSpPr>
            <p:cNvPr id="564" name="Google Shape;564;p60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65" name="Google Shape;565;p60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66" name="Google Shape;566;p60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67" name="Google Shape;567;p60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68" name="Google Shape;568;p60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69" name="Google Shape;569;p60"/>
          <p:cNvGrpSpPr/>
          <p:nvPr/>
        </p:nvGrpSpPr>
        <p:grpSpPr>
          <a:xfrm rot="-5400000">
            <a:off x="336299" y="3393749"/>
            <a:ext cx="1157700" cy="1830319"/>
            <a:chOff x="7098550" y="0"/>
            <a:chExt cx="1157700" cy="1830319"/>
          </a:xfrm>
        </p:grpSpPr>
        <p:sp>
          <p:nvSpPr>
            <p:cNvPr id="570" name="Google Shape;570;p60"/>
            <p:cNvSpPr/>
            <p:nvPr/>
          </p:nvSpPr>
          <p:spPr>
            <a:xfrm>
              <a:off x="7098550" y="0"/>
              <a:ext cx="1157700" cy="1498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60"/>
            <p:cNvSpPr/>
            <p:nvPr/>
          </p:nvSpPr>
          <p:spPr>
            <a:xfrm>
              <a:off x="7098570" y="1156094"/>
              <a:ext cx="1157646" cy="674225"/>
            </a:xfrm>
            <a:prstGeom prst="flowChartPreparation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" name="Google Shape;572;p60"/>
          <p:cNvSpPr txBox="1"/>
          <p:nvPr/>
        </p:nvSpPr>
        <p:spPr>
          <a:xfrm flipH="1">
            <a:off x="672007" y="4001105"/>
            <a:ext cx="910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VOTRE</a:t>
            </a:r>
            <a:b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fr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BESOIN…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573" name="Google Shape;573;p60"/>
          <p:cNvGrpSpPr/>
          <p:nvPr/>
        </p:nvGrpSpPr>
        <p:grpSpPr>
          <a:xfrm>
            <a:off x="283144" y="4139095"/>
            <a:ext cx="380910" cy="339594"/>
            <a:chOff x="855096" y="1504485"/>
            <a:chExt cx="380910" cy="339594"/>
          </a:xfrm>
        </p:grpSpPr>
        <p:sp>
          <p:nvSpPr>
            <p:cNvPr id="574" name="Google Shape;574;p60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5" name="Google Shape;575;p60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6" name="Google Shape;576;p60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7" name="Google Shape;577;p60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8" name="Google Shape;578;p60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pic>
        <p:nvPicPr>
          <p:cNvPr id="579" name="Google Shape;57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1562" y="2192725"/>
            <a:ext cx="4967725" cy="239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4575" y="1040475"/>
            <a:ext cx="6123050" cy="2513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rchitecture Studio by Slidesgo">
  <a:themeElements>
    <a:clrScheme name="Simple Light">
      <a:dk1>
        <a:srgbClr val="2E1B11"/>
      </a:dk1>
      <a:lt1>
        <a:srgbClr val="FFFFFF"/>
      </a:lt1>
      <a:dk2>
        <a:srgbClr val="595959"/>
      </a:dk2>
      <a:lt2>
        <a:srgbClr val="EEEEEE"/>
      </a:lt2>
      <a:accent1>
        <a:srgbClr val="173A65"/>
      </a:accent1>
      <a:accent2>
        <a:srgbClr val="EFF4F7"/>
      </a:accent2>
      <a:accent3>
        <a:srgbClr val="C5D6E2"/>
      </a:accent3>
      <a:accent4>
        <a:srgbClr val="B8D4E7"/>
      </a:accent4>
      <a:accent5>
        <a:srgbClr val="9DB2C0"/>
      </a:accent5>
      <a:accent6>
        <a:srgbClr val="F5A91E"/>
      </a:accent6>
      <a:hlink>
        <a:srgbClr val="FFBF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